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697" r:id="rId3"/>
  </p:sldMasterIdLst>
  <p:notesMasterIdLst>
    <p:notesMasterId r:id="rId43"/>
  </p:notesMasterIdLst>
  <p:sldIdLst>
    <p:sldId id="293" r:id="rId4"/>
    <p:sldId id="286" r:id="rId5"/>
    <p:sldId id="287" r:id="rId6"/>
    <p:sldId id="290" r:id="rId7"/>
    <p:sldId id="294" r:id="rId8"/>
    <p:sldId id="264" r:id="rId9"/>
    <p:sldId id="265" r:id="rId10"/>
    <p:sldId id="276" r:id="rId11"/>
    <p:sldId id="266" r:id="rId12"/>
    <p:sldId id="267" r:id="rId13"/>
    <p:sldId id="268" r:id="rId14"/>
    <p:sldId id="277" r:id="rId15"/>
    <p:sldId id="295" r:id="rId16"/>
    <p:sldId id="338" r:id="rId17"/>
    <p:sldId id="341" r:id="rId18"/>
    <p:sldId id="342" r:id="rId19"/>
    <p:sldId id="343" r:id="rId20"/>
    <p:sldId id="346" r:id="rId21"/>
    <p:sldId id="311" r:id="rId22"/>
    <p:sldId id="337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35" r:id="rId33"/>
    <p:sldId id="345" r:id="rId34"/>
    <p:sldId id="298" r:id="rId35"/>
    <p:sldId id="296" r:id="rId36"/>
    <p:sldId id="299" r:id="rId37"/>
    <p:sldId id="300" r:id="rId38"/>
    <p:sldId id="301" r:id="rId39"/>
    <p:sldId id="302" r:id="rId40"/>
    <p:sldId id="309" r:id="rId41"/>
    <p:sldId id="291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800000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82624" autoAdjust="0"/>
  </p:normalViewPr>
  <p:slideViewPr>
    <p:cSldViewPr snapToGrid="0">
      <p:cViewPr>
        <p:scale>
          <a:sx n="81" d="100"/>
          <a:sy n="81" d="100"/>
        </p:scale>
        <p:origin x="-7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Охват коллективными договорами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555555555556061E-3"/>
                  <c:y val="-0.10185185185185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66666666666666E-2"/>
                  <c:y val="-9.25925925925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222222222222223E-2"/>
                  <c:y val="-0.1111111111111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000000000000001E-2"/>
                  <c:y val="-0.226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Лист1!$B$3:$B$8</c:f>
              <c:strCache>
                <c:ptCount val="6"/>
                <c:pt idx="0">
                  <c:v>ОВО</c:v>
                </c:pt>
                <c:pt idx="1">
                  <c:v>ПОО</c:v>
                </c:pt>
                <c:pt idx="2">
                  <c:v>СОШ</c:v>
                </c:pt>
                <c:pt idx="3">
                  <c:v>ДОУ</c:v>
                </c:pt>
                <c:pt idx="4">
                  <c:v>ДОД</c:v>
                </c:pt>
                <c:pt idx="5">
                  <c:v>Другие</c:v>
                </c:pt>
              </c:strCache>
            </c:strRef>
          </c:cat>
          <c:val>
            <c:numRef>
              <c:f>Лист1!$C$3:$C$8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 formatCode="0.00%">
                  <c:v>0.99099999999999999</c:v>
                </c:pt>
                <c:pt idx="3" formatCode="0.00%">
                  <c:v>0.99399999999999999</c:v>
                </c:pt>
                <c:pt idx="4" formatCode="0.00%">
                  <c:v>0.97499999999999998</c:v>
                </c:pt>
                <c:pt idx="5" formatCode="0.00%">
                  <c:v>0.89300000000000002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0479232"/>
        <c:axId val="110480768"/>
        <c:axId val="110331648"/>
      </c:bar3DChart>
      <c:catAx>
        <c:axId val="1104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0480768"/>
        <c:crosses val="autoZero"/>
        <c:auto val="1"/>
        <c:lblAlgn val="ctr"/>
        <c:lblOffset val="100"/>
        <c:noMultiLvlLbl val="0"/>
      </c:catAx>
      <c:valAx>
        <c:axId val="110480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0479232"/>
        <c:crosses val="autoZero"/>
        <c:crossBetween val="between"/>
      </c:valAx>
      <c:serAx>
        <c:axId val="1103316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104807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02E6E-D016-4474-A71C-A3A6E7A15D2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B3BA2F-E0CB-4C45-976C-D6E3CA00D314}">
      <dgm:prSet phldrT="[Текст]" custT="1"/>
      <dgm:spPr/>
      <dgm:t>
        <a:bodyPr/>
        <a:lstStyle/>
        <a:p>
          <a:r>
            <a:rPr lang="ru-RU" sz="1800" dirty="0" smtClean="0"/>
            <a:t>В течение </a:t>
          </a:r>
          <a:r>
            <a:rPr lang="ru-RU" sz="1800" b="1" dirty="0" smtClean="0"/>
            <a:t>7 календарных дней</a:t>
          </a:r>
          <a:r>
            <a:rPr lang="ru-RU" sz="1800" dirty="0" smtClean="0"/>
            <a:t> вторая сторона обязана вступить в переговоры.</a:t>
          </a:r>
          <a:endParaRPr lang="ru-RU" sz="1800" dirty="0"/>
        </a:p>
      </dgm:t>
    </dgm:pt>
    <dgm:pt modelId="{1B979E42-5EB0-4BE3-977D-200146AFB8A7}" type="parTrans" cxnId="{53A9D3CD-E6F7-4A8A-82D8-FDE06372D487}">
      <dgm:prSet/>
      <dgm:spPr/>
      <dgm:t>
        <a:bodyPr/>
        <a:lstStyle/>
        <a:p>
          <a:endParaRPr lang="ru-RU" sz="1200"/>
        </a:p>
      </dgm:t>
    </dgm:pt>
    <dgm:pt modelId="{76C60CEA-CC80-4E61-B516-D32DD4407211}" type="sibTrans" cxnId="{53A9D3CD-E6F7-4A8A-82D8-FDE06372D487}">
      <dgm:prSet/>
      <dgm:spPr/>
      <dgm:t>
        <a:bodyPr/>
        <a:lstStyle/>
        <a:p>
          <a:endParaRPr lang="ru-RU" sz="1200"/>
        </a:p>
      </dgm:t>
    </dgm:pt>
    <dgm:pt modelId="{4CE7C4BD-9A13-4815-9BF1-60C29A9804F4}">
      <dgm:prSet phldrT="[Текст]" custT="1"/>
      <dgm:spPr/>
      <dgm:t>
        <a:bodyPr/>
        <a:lstStyle/>
        <a:p>
          <a:r>
            <a:rPr lang="ru-RU" sz="1800" dirty="0" smtClean="0"/>
            <a:t>Инициатору (профкому) направляется ответ (приказ по организации) с указанием представителей от своей стороны для участия в работе комиссии по ведению коллективных переговоров и заключению (внесению изменений и дополнений) коллективного договора.</a:t>
          </a:r>
          <a:endParaRPr lang="ru-RU" sz="1800" dirty="0"/>
        </a:p>
      </dgm:t>
    </dgm:pt>
    <dgm:pt modelId="{BB6C4155-A06E-495F-A3CC-646A819A6106}" type="parTrans" cxnId="{5853A575-54FC-4EA7-B0C2-4CF5C070192A}">
      <dgm:prSet/>
      <dgm:spPr/>
      <dgm:t>
        <a:bodyPr/>
        <a:lstStyle/>
        <a:p>
          <a:endParaRPr lang="ru-RU" sz="1200"/>
        </a:p>
      </dgm:t>
    </dgm:pt>
    <dgm:pt modelId="{8248B6A3-A87C-4C1C-8B08-5A4166D588DB}" type="sibTrans" cxnId="{5853A575-54FC-4EA7-B0C2-4CF5C070192A}">
      <dgm:prSet/>
      <dgm:spPr/>
      <dgm:t>
        <a:bodyPr/>
        <a:lstStyle/>
        <a:p>
          <a:endParaRPr lang="ru-RU" sz="1200"/>
        </a:p>
      </dgm:t>
    </dgm:pt>
    <dgm:pt modelId="{27542196-CDF8-4C99-BD1A-ECE186A15AFD}">
      <dgm:prSet phldrT="[Текст]" custT="1"/>
      <dgm:spPr/>
      <dgm:t>
        <a:bodyPr/>
        <a:lstStyle/>
        <a:p>
          <a:r>
            <a:rPr lang="ru-RU" sz="1800" dirty="0" smtClean="0"/>
            <a:t>Днем начала переговоров является день, следующий за днем получения указанного ответа инициатором.</a:t>
          </a:r>
          <a:endParaRPr lang="ru-RU" sz="1800" dirty="0"/>
        </a:p>
      </dgm:t>
    </dgm:pt>
    <dgm:pt modelId="{FFADC9AB-A809-45CC-A26E-EBC553483049}" type="parTrans" cxnId="{A9FB2CB9-3C19-4603-9300-6DC81D481362}">
      <dgm:prSet/>
      <dgm:spPr/>
      <dgm:t>
        <a:bodyPr/>
        <a:lstStyle/>
        <a:p>
          <a:endParaRPr lang="ru-RU" sz="1200"/>
        </a:p>
      </dgm:t>
    </dgm:pt>
    <dgm:pt modelId="{797DF002-2A08-4C1E-B905-EAEDDF6A88BF}" type="sibTrans" cxnId="{A9FB2CB9-3C19-4603-9300-6DC81D481362}">
      <dgm:prSet/>
      <dgm:spPr/>
      <dgm:t>
        <a:bodyPr/>
        <a:lstStyle/>
        <a:p>
          <a:endParaRPr lang="ru-RU" sz="1200"/>
        </a:p>
      </dgm:t>
    </dgm:pt>
    <dgm:pt modelId="{0D649867-56DC-49A5-83CD-55C6087B1DFE}" type="pres">
      <dgm:prSet presAssocID="{C6B02E6E-D016-4474-A71C-A3A6E7A15D2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1306989-6ED1-4E47-A747-B541CDB1ED89}" type="pres">
      <dgm:prSet presAssocID="{E0B3BA2F-E0CB-4C45-976C-D6E3CA00D314}" presName="composite" presStyleCnt="0"/>
      <dgm:spPr/>
    </dgm:pt>
    <dgm:pt modelId="{55210E21-5D6A-4E3D-BB27-4EA3861F67A6}" type="pres">
      <dgm:prSet presAssocID="{E0B3BA2F-E0CB-4C45-976C-D6E3CA00D314}" presName="LShape" presStyleLbl="alignNode1" presStyleIdx="0" presStyleCnt="5"/>
      <dgm:spPr>
        <a:solidFill>
          <a:srgbClr val="FF0000"/>
        </a:solidFill>
      </dgm:spPr>
    </dgm:pt>
    <dgm:pt modelId="{C1A4834D-E1FC-41F6-BA10-5191612162BC}" type="pres">
      <dgm:prSet presAssocID="{E0B3BA2F-E0CB-4C45-976C-D6E3CA00D31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731CD-1510-4716-A88B-FD9583D818CF}" type="pres">
      <dgm:prSet presAssocID="{E0B3BA2F-E0CB-4C45-976C-D6E3CA00D314}" presName="Triangle" presStyleLbl="alignNode1" presStyleIdx="1" presStyleCnt="5"/>
      <dgm:spPr>
        <a:solidFill>
          <a:srgbClr val="FF0000"/>
        </a:solidFill>
      </dgm:spPr>
    </dgm:pt>
    <dgm:pt modelId="{EBA96D36-1AE3-4523-8BA0-8FE59B8DDF33}" type="pres">
      <dgm:prSet presAssocID="{76C60CEA-CC80-4E61-B516-D32DD4407211}" presName="sibTrans" presStyleCnt="0"/>
      <dgm:spPr/>
    </dgm:pt>
    <dgm:pt modelId="{B0F164BC-A34F-4771-AB26-838DF5A52227}" type="pres">
      <dgm:prSet presAssocID="{76C60CEA-CC80-4E61-B516-D32DD4407211}" presName="space" presStyleCnt="0"/>
      <dgm:spPr/>
    </dgm:pt>
    <dgm:pt modelId="{7458F9CA-C5FE-4490-ABE9-F0A3B83A96B4}" type="pres">
      <dgm:prSet presAssocID="{4CE7C4BD-9A13-4815-9BF1-60C29A9804F4}" presName="composite" presStyleCnt="0"/>
      <dgm:spPr/>
    </dgm:pt>
    <dgm:pt modelId="{0AABBB80-605D-49FC-8C3B-952E1A9787B4}" type="pres">
      <dgm:prSet presAssocID="{4CE7C4BD-9A13-4815-9BF1-60C29A9804F4}" presName="LShape" presStyleLbl="alignNode1" presStyleIdx="2" presStyleCnt="5"/>
      <dgm:spPr>
        <a:solidFill>
          <a:srgbClr val="002060"/>
        </a:solidFill>
      </dgm:spPr>
    </dgm:pt>
    <dgm:pt modelId="{C3B5860F-4630-4B68-98B2-68FECE067CA5}" type="pres">
      <dgm:prSet presAssocID="{4CE7C4BD-9A13-4815-9BF1-60C29A9804F4}" presName="ParentText" presStyleLbl="revTx" presStyleIdx="1" presStyleCnt="3" custScaleX="121063" custScaleY="81368" custLinFactNeighborX="8587" custLinFactNeighborY="-9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A6A82-0248-4907-9AF8-7B5784AE263B}" type="pres">
      <dgm:prSet presAssocID="{4CE7C4BD-9A13-4815-9BF1-60C29A9804F4}" presName="Triangle" presStyleLbl="alignNode1" presStyleIdx="3" presStyleCnt="5"/>
      <dgm:spPr>
        <a:solidFill>
          <a:schemeClr val="tx2">
            <a:lumMod val="75000"/>
          </a:schemeClr>
        </a:solidFill>
      </dgm:spPr>
    </dgm:pt>
    <dgm:pt modelId="{A23FA876-BFE8-48F6-A96D-8B3A319C1A14}" type="pres">
      <dgm:prSet presAssocID="{8248B6A3-A87C-4C1C-8B08-5A4166D588DB}" presName="sibTrans" presStyleCnt="0"/>
      <dgm:spPr/>
    </dgm:pt>
    <dgm:pt modelId="{D9D0C7B8-0216-4349-B1A5-6E83EA5A5DF8}" type="pres">
      <dgm:prSet presAssocID="{8248B6A3-A87C-4C1C-8B08-5A4166D588DB}" presName="space" presStyleCnt="0"/>
      <dgm:spPr/>
    </dgm:pt>
    <dgm:pt modelId="{FF14E348-C63F-404E-B5AD-60C72418BFF4}" type="pres">
      <dgm:prSet presAssocID="{27542196-CDF8-4C99-BD1A-ECE186A15AFD}" presName="composite" presStyleCnt="0"/>
      <dgm:spPr/>
    </dgm:pt>
    <dgm:pt modelId="{70553292-1F23-454C-AFD8-83493B03398B}" type="pres">
      <dgm:prSet presAssocID="{27542196-CDF8-4C99-BD1A-ECE186A15AFD}" presName="LShape" presStyleLbl="alignNode1" presStyleIdx="4" presStyleCnt="5"/>
      <dgm:spPr>
        <a:solidFill>
          <a:srgbClr val="00B050"/>
        </a:solidFill>
      </dgm:spPr>
    </dgm:pt>
    <dgm:pt modelId="{233C101E-59F5-44A8-8FF4-C70843D91A47}" type="pres">
      <dgm:prSet presAssocID="{27542196-CDF8-4C99-BD1A-ECE186A15AF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B2CB9-3C19-4603-9300-6DC81D481362}" srcId="{C6B02E6E-D016-4474-A71C-A3A6E7A15D2E}" destId="{27542196-CDF8-4C99-BD1A-ECE186A15AFD}" srcOrd="2" destOrd="0" parTransId="{FFADC9AB-A809-45CC-A26E-EBC553483049}" sibTransId="{797DF002-2A08-4C1E-B905-EAEDDF6A88BF}"/>
    <dgm:cxn modelId="{C0552C04-D367-4CF6-9A5D-A0C0B77DF8E9}" type="presOf" srcId="{E0B3BA2F-E0CB-4C45-976C-D6E3CA00D314}" destId="{C1A4834D-E1FC-41F6-BA10-5191612162BC}" srcOrd="0" destOrd="0" presId="urn:microsoft.com/office/officeart/2009/3/layout/StepUpProcess"/>
    <dgm:cxn modelId="{53A9D3CD-E6F7-4A8A-82D8-FDE06372D487}" srcId="{C6B02E6E-D016-4474-A71C-A3A6E7A15D2E}" destId="{E0B3BA2F-E0CB-4C45-976C-D6E3CA00D314}" srcOrd="0" destOrd="0" parTransId="{1B979E42-5EB0-4BE3-977D-200146AFB8A7}" sibTransId="{76C60CEA-CC80-4E61-B516-D32DD4407211}"/>
    <dgm:cxn modelId="{38DF5883-217D-4ECC-8A1E-62283C624E16}" type="presOf" srcId="{4CE7C4BD-9A13-4815-9BF1-60C29A9804F4}" destId="{C3B5860F-4630-4B68-98B2-68FECE067CA5}" srcOrd="0" destOrd="0" presId="urn:microsoft.com/office/officeart/2009/3/layout/StepUpProcess"/>
    <dgm:cxn modelId="{DC69B85A-B2BA-4AA2-90D7-C68EE9DC018D}" type="presOf" srcId="{27542196-CDF8-4C99-BD1A-ECE186A15AFD}" destId="{233C101E-59F5-44A8-8FF4-C70843D91A47}" srcOrd="0" destOrd="0" presId="urn:microsoft.com/office/officeart/2009/3/layout/StepUpProcess"/>
    <dgm:cxn modelId="{5853A575-54FC-4EA7-B0C2-4CF5C070192A}" srcId="{C6B02E6E-D016-4474-A71C-A3A6E7A15D2E}" destId="{4CE7C4BD-9A13-4815-9BF1-60C29A9804F4}" srcOrd="1" destOrd="0" parTransId="{BB6C4155-A06E-495F-A3CC-646A819A6106}" sibTransId="{8248B6A3-A87C-4C1C-8B08-5A4166D588DB}"/>
    <dgm:cxn modelId="{2CAE8B68-AFF4-4D06-9FE9-C24C8A73FF30}" type="presOf" srcId="{C6B02E6E-D016-4474-A71C-A3A6E7A15D2E}" destId="{0D649867-56DC-49A5-83CD-55C6087B1DFE}" srcOrd="0" destOrd="0" presId="urn:microsoft.com/office/officeart/2009/3/layout/StepUpProcess"/>
    <dgm:cxn modelId="{2F82B6E2-B46F-4E1E-9933-0933514E73FF}" type="presParOf" srcId="{0D649867-56DC-49A5-83CD-55C6087B1DFE}" destId="{F1306989-6ED1-4E47-A747-B541CDB1ED89}" srcOrd="0" destOrd="0" presId="urn:microsoft.com/office/officeart/2009/3/layout/StepUpProcess"/>
    <dgm:cxn modelId="{7D1C0F2D-7C22-463A-9B57-E5C46F57F7BD}" type="presParOf" srcId="{F1306989-6ED1-4E47-A747-B541CDB1ED89}" destId="{55210E21-5D6A-4E3D-BB27-4EA3861F67A6}" srcOrd="0" destOrd="0" presId="urn:microsoft.com/office/officeart/2009/3/layout/StepUpProcess"/>
    <dgm:cxn modelId="{3D111E7D-A936-40E2-96F4-FF8BB37DF57C}" type="presParOf" srcId="{F1306989-6ED1-4E47-A747-B541CDB1ED89}" destId="{C1A4834D-E1FC-41F6-BA10-5191612162BC}" srcOrd="1" destOrd="0" presId="urn:microsoft.com/office/officeart/2009/3/layout/StepUpProcess"/>
    <dgm:cxn modelId="{30E8E518-DA2F-401D-B232-3F143E50E5C5}" type="presParOf" srcId="{F1306989-6ED1-4E47-A747-B541CDB1ED89}" destId="{B63731CD-1510-4716-A88B-FD9583D818CF}" srcOrd="2" destOrd="0" presId="urn:microsoft.com/office/officeart/2009/3/layout/StepUpProcess"/>
    <dgm:cxn modelId="{56265009-E098-43FA-B2A9-6EC677119B53}" type="presParOf" srcId="{0D649867-56DC-49A5-83CD-55C6087B1DFE}" destId="{EBA96D36-1AE3-4523-8BA0-8FE59B8DDF33}" srcOrd="1" destOrd="0" presId="urn:microsoft.com/office/officeart/2009/3/layout/StepUpProcess"/>
    <dgm:cxn modelId="{ECC8ADE8-3C91-4E2D-A01B-2C53CC2008AA}" type="presParOf" srcId="{EBA96D36-1AE3-4523-8BA0-8FE59B8DDF33}" destId="{B0F164BC-A34F-4771-AB26-838DF5A52227}" srcOrd="0" destOrd="0" presId="urn:microsoft.com/office/officeart/2009/3/layout/StepUpProcess"/>
    <dgm:cxn modelId="{9D6CBEDD-A577-44B8-98C0-2EC567D231D7}" type="presParOf" srcId="{0D649867-56DC-49A5-83CD-55C6087B1DFE}" destId="{7458F9CA-C5FE-4490-ABE9-F0A3B83A96B4}" srcOrd="2" destOrd="0" presId="urn:microsoft.com/office/officeart/2009/3/layout/StepUpProcess"/>
    <dgm:cxn modelId="{AA74FECA-2428-4FBA-B22C-B5F67FA75A93}" type="presParOf" srcId="{7458F9CA-C5FE-4490-ABE9-F0A3B83A96B4}" destId="{0AABBB80-605D-49FC-8C3B-952E1A9787B4}" srcOrd="0" destOrd="0" presId="urn:microsoft.com/office/officeart/2009/3/layout/StepUpProcess"/>
    <dgm:cxn modelId="{7B4A04DE-0B39-4540-B959-E21FC8B003C2}" type="presParOf" srcId="{7458F9CA-C5FE-4490-ABE9-F0A3B83A96B4}" destId="{C3B5860F-4630-4B68-98B2-68FECE067CA5}" srcOrd="1" destOrd="0" presId="urn:microsoft.com/office/officeart/2009/3/layout/StepUpProcess"/>
    <dgm:cxn modelId="{081E9D52-45C4-4827-BEBD-9FDECC97CB5F}" type="presParOf" srcId="{7458F9CA-C5FE-4490-ABE9-F0A3B83A96B4}" destId="{B0FA6A82-0248-4907-9AF8-7B5784AE263B}" srcOrd="2" destOrd="0" presId="urn:microsoft.com/office/officeart/2009/3/layout/StepUpProcess"/>
    <dgm:cxn modelId="{D70907A6-5DE3-4044-9F94-3E52AC0C634B}" type="presParOf" srcId="{0D649867-56DC-49A5-83CD-55C6087B1DFE}" destId="{A23FA876-BFE8-48F6-A96D-8B3A319C1A14}" srcOrd="3" destOrd="0" presId="urn:microsoft.com/office/officeart/2009/3/layout/StepUpProcess"/>
    <dgm:cxn modelId="{E1E2DD55-307F-4CC9-8881-485833F44E75}" type="presParOf" srcId="{A23FA876-BFE8-48F6-A96D-8B3A319C1A14}" destId="{D9D0C7B8-0216-4349-B1A5-6E83EA5A5DF8}" srcOrd="0" destOrd="0" presId="urn:microsoft.com/office/officeart/2009/3/layout/StepUpProcess"/>
    <dgm:cxn modelId="{41BD3587-4A5D-43B4-930F-8156D705BEEF}" type="presParOf" srcId="{0D649867-56DC-49A5-83CD-55C6087B1DFE}" destId="{FF14E348-C63F-404E-B5AD-60C72418BFF4}" srcOrd="4" destOrd="0" presId="urn:microsoft.com/office/officeart/2009/3/layout/StepUpProcess"/>
    <dgm:cxn modelId="{7F586DEA-8E8A-4E61-A9A1-822600A7CF17}" type="presParOf" srcId="{FF14E348-C63F-404E-B5AD-60C72418BFF4}" destId="{70553292-1F23-454C-AFD8-83493B03398B}" srcOrd="0" destOrd="0" presId="urn:microsoft.com/office/officeart/2009/3/layout/StepUpProcess"/>
    <dgm:cxn modelId="{A2CD24E2-51E3-4942-AAB5-D356E0728E44}" type="presParOf" srcId="{FF14E348-C63F-404E-B5AD-60C72418BFF4}" destId="{233C101E-59F5-44A8-8FF4-C70843D91A4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069D0-AA5E-41F0-B711-3CCB4A0A2032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1273-0FC3-4D6B-9AD7-A14C90580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2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1273-0FC3-4D6B-9AD7-A14C9058090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19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BA6586-9036-4E88-BA49-DF2648E956D6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0538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89C71CF-1FC7-43B3-868A-ABA09D206674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393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6D68F4-1CA4-45DC-A73B-3FCA8E50B5CE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5731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1273-0FC3-4D6B-9AD7-A14C9058090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24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1273-0FC3-4D6B-9AD7-A14C9058090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5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100" i="1" smtClean="0"/>
              <a:t>Коллективный договор - это правовой акт, регулирующий социально-трудовые отношения в образовательной организации, и заключаемый работниками и работодателем в лице их представителей (ст. 40 Трудового кодекса РФ).</a:t>
            </a:r>
            <a:endParaRPr lang="ru-RU" altLang="ru-RU" sz="1100" smtClean="0"/>
          </a:p>
          <a:p>
            <a:r>
              <a:rPr lang="ru-RU" altLang="ru-RU" sz="1100" i="1" smtClean="0"/>
              <a:t>Коллективный договор заключается на основе равноправия сторон, уважения и учёта интересов сторон.</a:t>
            </a:r>
            <a:endParaRPr lang="ru-RU" altLang="ru-RU" sz="1100" smtClean="0"/>
          </a:p>
          <a:p>
            <a:r>
              <a:rPr lang="ru-RU" altLang="ru-RU" sz="1100" i="1" smtClean="0"/>
              <a:t>Цель коллективного договора - установление гарантий, улучшающих положение работников по сравнению с действующим законодательством (ст.41 ТК РФ).</a:t>
            </a:r>
            <a:endParaRPr lang="ru-RU" altLang="ru-RU" sz="1100" smtClean="0"/>
          </a:p>
          <a:p>
            <a:r>
              <a:rPr lang="ru-RU" altLang="ru-RU" sz="1100" i="1" smtClean="0"/>
              <a:t>Учитывая вышеизложенное, считаем, что именно коллективный договор является правовой основой реализации принципов социального партнерства, закрепленных в ст. 24 ТК РФ. А расширение социальных гарантий через коллективные договоры, способствуют эффективности деятельности образовательных организаций. </a:t>
            </a:r>
            <a:endParaRPr lang="ru-RU" altLang="ru-RU" sz="1100" smtClean="0"/>
          </a:p>
          <a:p>
            <a:r>
              <a:rPr lang="ru-RU" altLang="ru-RU" sz="1100" i="1" smtClean="0"/>
              <a:t>В Трудовом кодексе не содержится требования обязательно заключать коллективный договор. Но в части 2 статьи 36 ТК РФ говорится: «Представители стороны, получившие предложение в письменной форме о начале коллективных переговоров, обязаны вступить в переговоры в течение семи календарных дней со дня получения указанного предложения, направив инициатору проведения коллективных переговоров ответ с указанием представителей от своей стороны для участия в работе комиссии по ведению коллективных переговоров и их полномочий». </a:t>
            </a:r>
            <a:endParaRPr lang="ru-RU" altLang="ru-RU" sz="1100" smtClean="0"/>
          </a:p>
          <a:p>
            <a:r>
              <a:rPr lang="ru-RU" altLang="ru-RU" sz="1100" smtClean="0"/>
              <a:t>регулирование общественных отношений. 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5452D-D1D5-49D5-80AF-3B07FE074432}" type="slidenum">
              <a:rPr lang="ru-RU" altLang="ru-RU" smtClean="0"/>
              <a:pPr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4278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8DD224-8FAC-433A-8C75-7988F181A737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6322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B09A472-304B-4A34-96D5-917A44608485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801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02D564-C0F5-44AF-BC50-DAC99A9E6EB9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1799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7DF5909-EC9B-4577-9A95-CEB4707B1705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0153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4AC60A8-95B7-4BF9-8F9B-A2B7FD702E32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4082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0273B5-03F6-4C8C-9E7F-B9536CE1FEC2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2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6736D71-E6DE-4B98-8FDF-88A032D82162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416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8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4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4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4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7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7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7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74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7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1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04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3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27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65BB-6800-4F8C-A21E-DC4A1B0D1D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94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11CB-2FDC-49F2-B0AF-EA5BACE68A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25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831A-B177-40D7-9D12-1483693500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90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3B95-512C-4CC2-9393-D1D416B01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42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FA78-0871-4A35-A666-F30D571868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4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ED3-88CD-4FA3-B6EF-14ED81EEA3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45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C4E5-357B-4FEE-BA58-3291A3562C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0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45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1BA1-BF72-4B55-B7D0-084587C72F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19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3C85-5002-4CCF-B523-2BA21EA681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50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050-A755-4686-92A1-7BBFE89CE1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8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D66C-F300-434C-B38E-642BBE0857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3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5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5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BC05B-8D35-4932-98EC-BBBC42B45557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7C59-38EC-4644-BA52-6482EEC8ED4E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227" y="1"/>
            <a:ext cx="6054772" cy="3405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213009" y="1646237"/>
            <a:ext cx="1978991" cy="1759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98483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227" y="1"/>
            <a:ext cx="6054772" cy="3405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0213009" y="1646237"/>
            <a:ext cx="1978991" cy="1759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3F9F-075D-4E28-BBD8-B3698DAB1E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227" y="1"/>
            <a:ext cx="6054772" cy="3405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0213009" y="1646237"/>
            <a:ext cx="1978991" cy="1759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9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1.png"/><Relationship Id="rId4" Type="http://schemas.openxmlformats.org/officeDocument/2006/relationships/diagramData" Target="../diagrams/data1.xml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40"/>
            <a:ext cx="7254080" cy="69028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56585" y="3918045"/>
            <a:ext cx="6657298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НИЖЕГОРОДСКАЯ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 ОБЛАСТНАЯ ОРГАНИЗАЦИЯ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 ПРОФЕССИОНАЛЬНОГО СОЮЗА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РАБОТНИКОВ   НАРОДНОГО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ОБРАЗОВАНИЯ И НАУКИ РФ</a:t>
            </a:r>
          </a:p>
          <a:p>
            <a:pPr algn="ctr"/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" y="796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73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07" y="429731"/>
            <a:ext cx="6170033" cy="4130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761" y="2587845"/>
            <a:ext cx="5693539" cy="427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5204" y="4609323"/>
            <a:ext cx="5075813" cy="19851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2016 год </a:t>
            </a:r>
            <a:endParaRPr lang="ru-RU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11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проведена реконструкция </a:t>
            </a:r>
            <a:endParaRPr lang="ru-RU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жилых домиков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39246" y="478971"/>
            <a:ext cx="616963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2015 год </a:t>
            </a:r>
            <a:endParaRPr lang="ru-RU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ru-RU" sz="11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проведена реконструкция </a:t>
            </a:r>
            <a:endParaRPr lang="ru-RU" sz="3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деревянного </a:t>
            </a:r>
            <a:r>
              <a:rPr lang="ru-RU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двухэтажного корпуса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" y="796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068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37" y="143412"/>
            <a:ext cx="5286064" cy="297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884" y="54924"/>
            <a:ext cx="4575213" cy="306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37" y="3273102"/>
            <a:ext cx="4737463" cy="355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145" y="3324599"/>
            <a:ext cx="5165750" cy="344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09849" y="2356465"/>
            <a:ext cx="4615725" cy="2492990"/>
          </a:xfrm>
          <a:prstGeom prst="rect">
            <a:avLst/>
          </a:prstGeom>
          <a:solidFill>
            <a:schemeClr val="bg2"/>
          </a:solidFill>
          <a:effectLst>
            <a:softEdge rad="4572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За 2015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– 2016 годы </a:t>
            </a:r>
          </a:p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2067 человек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 участвовали в программе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«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Курмышские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 зори»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37" y="54924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547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916" y="0"/>
            <a:ext cx="4435678" cy="591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2" y="1687779"/>
            <a:ext cx="4284753" cy="528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2" y="1558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678" y="0"/>
            <a:ext cx="4881145" cy="366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282" y="3164497"/>
            <a:ext cx="5179364" cy="388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438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7" y="917951"/>
            <a:ext cx="6660037" cy="201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3993"/>
            <a:ext cx="6748073" cy="332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311" y="3404344"/>
            <a:ext cx="4881054" cy="3254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88802" y="528637"/>
            <a:ext cx="41358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ООО «Санаторий им. ВЦСПС»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9936" y="3043160"/>
            <a:ext cx="48881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ООО «Санаторий «Зеленый город»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88558" y="3104715"/>
            <a:ext cx="37468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ООО «Санаторий «Городецкий»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15" y="95619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57727" y="1541710"/>
            <a:ext cx="7657867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4572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3 МЛН. РУБ.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ВЫДЕЛЕНО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ИЗ СРЕДСТВ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 ОБЛАСТНОЙ  ОРГАНИЗАЦИИ ПРОФСОЮЗА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535468" y="94818"/>
            <a:ext cx="37834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ПРОФСОЮЗНЫЕ</a:t>
            </a:r>
            <a:b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</a:b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 ЗДРАВНИЦЫ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88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34238"/>
            <a:ext cx="6510528" cy="432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624" y="48036"/>
            <a:ext cx="6056376" cy="402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31182" y="4190712"/>
            <a:ext cx="4489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ОЦ «Курмышский»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5501" y="4974888"/>
            <a:ext cx="53086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Студенческая смена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«Студенческий лидер»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2" y="1558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0944" y="1225817"/>
            <a:ext cx="56010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РАБОТА С МОЛОДЕЖЬЮ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94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832" y="302931"/>
            <a:ext cx="8534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Областной Совет молодых педагогов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344" y="1092200"/>
            <a:ext cx="8751939" cy="583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39" y="96854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72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1280" y="257550"/>
            <a:ext cx="42369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Совет молодых педагогов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Дзержинской ГОП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14" y="1211657"/>
            <a:ext cx="5870645" cy="39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493" y="1413976"/>
            <a:ext cx="3904021" cy="520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36521" y="229189"/>
            <a:ext cx="42369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Совет молодых педагогов</a:t>
            </a:r>
          </a:p>
          <a:p>
            <a:pPr algn="ctr"/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Тоншаевской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 РОП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2" y="1558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117019" y="4889644"/>
            <a:ext cx="816441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Советы молодых педагогов </a:t>
            </a:r>
          </a:p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созданы в </a:t>
            </a:r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23</a:t>
            </a: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 местных организациях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23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17</a:t>
            </a:fld>
            <a:endParaRPr lang="ru-RU"/>
          </a:p>
        </p:txBody>
      </p:sp>
      <p:pic>
        <p:nvPicPr>
          <p:cNvPr id="9218" name="Picture 2" descr="E:\DSC02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04" y="165596"/>
            <a:ext cx="9803082" cy="6535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2" y="1558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7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1739053"/>
            <a:ext cx="10363200" cy="2387600"/>
          </a:xfrm>
        </p:spPr>
        <p:txBody>
          <a:bodyPr>
            <a:noAutofit/>
          </a:bodyPr>
          <a:lstStyle/>
          <a:p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Вопросы трудового законодательства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63703" y="4590867"/>
            <a:ext cx="9144000" cy="165576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Заместитель Председателя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Нижегородской областной организации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Профессионального союза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работников народного образования и науки РФ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АЛЕКСАНДР МИХАЙЛОВИЧ НОГДИН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2" y="1558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94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2365375" y="3763963"/>
            <a:ext cx="6696075" cy="1655762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ЗАКЛЮЧАЕМ</a:t>
            </a:r>
            <a:r>
              <a:rPr lang="ru-RU" altLang="ru-RU" sz="36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br>
              <a:rPr lang="ru-RU" altLang="ru-RU" sz="3600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alt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КОЛЛЕКТИВНЫЙ</a:t>
            </a:r>
            <a:r>
              <a:rPr lang="ru-RU" altLang="ru-RU" sz="36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ДОГОВОР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388" y="1604963"/>
            <a:ext cx="6977062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47850" y="1268413"/>
            <a:ext cx="0" cy="2305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03389" y="1420813"/>
            <a:ext cx="81375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64650" y="871538"/>
            <a:ext cx="0" cy="52943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4" descr="C:\Users\Валерия\Documents\профсоюз\флаг и эмблема профсоюза\эмблема профсоюза (официальная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48" y="260350"/>
            <a:ext cx="5476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6360" y="1658858"/>
            <a:ext cx="1204658" cy="690023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schemeClr val="tx2">
                <a:lumMod val="75000"/>
                <a:alpha val="50000"/>
              </a:schemeClr>
            </a:inn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480" y="3140969"/>
            <a:ext cx="1167016" cy="778602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srgbClr val="00B050">
                <a:alpha val="50000"/>
              </a:srgbClr>
            </a:inn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3924" y="4725144"/>
            <a:ext cx="1117094" cy="946302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srgbClr val="FF0000">
                <a:alpha val="50000"/>
              </a:srgbClr>
            </a:inn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9628" y="5504130"/>
            <a:ext cx="6412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Секретарь Нижегородской областной организации Профессионального союза работников </a:t>
            </a:r>
          </a:p>
          <a:p>
            <a:pPr algn="r"/>
            <a:r>
              <a:rPr lang="ru-RU" sz="2000" dirty="0" smtClean="0"/>
              <a:t>народного образования и науки РФ</a:t>
            </a:r>
          </a:p>
          <a:p>
            <a:pPr algn="r"/>
            <a:r>
              <a:rPr lang="ru-RU" sz="2800" b="1" dirty="0" smtClean="0"/>
              <a:t>Валерия Юрьевна Сомова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059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711" y="295032"/>
            <a:ext cx="8013290" cy="6562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78504" y="954493"/>
            <a:ext cx="575339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01.01.2017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областная организация Профсоюза 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объединяет 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87 051 членов Профсоюза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2" y="1558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6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508" y="3549124"/>
            <a:ext cx="5016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В 2016 году заключено очередное 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Региональное отраслевое соглашение между Министерством образования Нижегородской области и Нижегородской областной организацией Профессионального союза работников народного образования и науки РФ  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на 2016 – 2018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г.г</a:t>
            </a:r>
            <a:r>
              <a:rPr lang="ru-RU" sz="2000" b="1" dirty="0" smtClean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87" y="247288"/>
            <a:ext cx="4344759" cy="2896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5087772" y="1377678"/>
          <a:ext cx="7104228" cy="529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" y="796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214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9144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1" y="171450"/>
            <a:ext cx="549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87" y="1336676"/>
            <a:ext cx="12078492" cy="529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4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11267" name="Group 19"/>
          <p:cNvGrpSpPr>
            <a:grpSpLocks/>
          </p:cNvGrpSpPr>
          <p:nvPr/>
        </p:nvGrpSpPr>
        <p:grpSpPr bwMode="auto">
          <a:xfrm>
            <a:off x="1919288" y="1444626"/>
            <a:ext cx="576262" cy="1008063"/>
            <a:chOff x="899592" y="1556792"/>
            <a:chExt cx="576064" cy="1008112"/>
          </a:xfrm>
        </p:grpSpPr>
        <p:sp>
          <p:nvSpPr>
            <p:cNvPr id="11298" name="Rectangle 15"/>
            <p:cNvSpPr>
              <a:spLocks noChangeArrowheads="1"/>
            </p:cNvSpPr>
            <p:nvPr/>
          </p:nvSpPr>
          <p:spPr bwMode="auto">
            <a:xfrm>
              <a:off x="899592" y="1844824"/>
              <a:ext cx="576064" cy="720080"/>
            </a:xfrm>
            <a:prstGeom prst="rect">
              <a:avLst/>
            </a:prstGeom>
            <a:solidFill>
              <a:srgbClr val="C17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ru-RU" sz="1300" b="1">
                <a:solidFill>
                  <a:srgbClr val="164463"/>
                </a:solidFill>
                <a:latin typeface="Arial" panose="020B0604020202020204" pitchFamily="34" charset="0"/>
                <a:ea typeface="Batang" panose="02030600000101010101" pitchFamily="18" charset="-127"/>
              </a:endParaRPr>
            </a:p>
          </p:txBody>
        </p:sp>
        <p:sp>
          <p:nvSpPr>
            <p:cNvPr id="11299" name="Parallelogram 18"/>
            <p:cNvSpPr>
              <a:spLocks noChangeArrowheads="1"/>
            </p:cNvSpPr>
            <p:nvPr/>
          </p:nvSpPr>
          <p:spPr bwMode="auto">
            <a:xfrm rot="-5400000">
              <a:off x="791580" y="1880828"/>
              <a:ext cx="1008112" cy="360040"/>
            </a:xfrm>
            <a:prstGeom prst="parallelogram">
              <a:avLst>
                <a:gd name="adj" fmla="val 83067"/>
              </a:avLst>
            </a:prstGeom>
            <a:solidFill>
              <a:srgbClr val="A46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ru-RU" sz="1300" b="1">
                <a:solidFill>
                  <a:srgbClr val="164463"/>
                </a:solidFill>
                <a:latin typeface="Arial" panose="020B0604020202020204" pitchFamily="34" charset="0"/>
                <a:ea typeface="Batang" panose="02030600000101010101" pitchFamily="18" charset="-127"/>
              </a:endParaRPr>
            </a:p>
          </p:txBody>
        </p:sp>
      </p:grpSp>
      <p:grpSp>
        <p:nvGrpSpPr>
          <p:cNvPr id="11268" name="Group 20"/>
          <p:cNvGrpSpPr>
            <a:grpSpLocks/>
          </p:cNvGrpSpPr>
          <p:nvPr/>
        </p:nvGrpSpPr>
        <p:grpSpPr bwMode="auto">
          <a:xfrm flipH="1">
            <a:off x="9696451" y="1444626"/>
            <a:ext cx="576263" cy="1008063"/>
            <a:chOff x="899592" y="1556792"/>
            <a:chExt cx="576064" cy="1008112"/>
          </a:xfrm>
        </p:grpSpPr>
        <p:sp>
          <p:nvSpPr>
            <p:cNvPr id="11296" name="Rectangle 21"/>
            <p:cNvSpPr>
              <a:spLocks noChangeArrowheads="1"/>
            </p:cNvSpPr>
            <p:nvPr/>
          </p:nvSpPr>
          <p:spPr bwMode="auto">
            <a:xfrm>
              <a:off x="899592" y="1844824"/>
              <a:ext cx="576064" cy="720080"/>
            </a:xfrm>
            <a:prstGeom prst="rect">
              <a:avLst/>
            </a:prstGeom>
            <a:solidFill>
              <a:srgbClr val="C17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ru-RU" sz="1300" b="1">
                <a:solidFill>
                  <a:srgbClr val="164463"/>
                </a:solidFill>
                <a:latin typeface="Arial" panose="020B0604020202020204" pitchFamily="34" charset="0"/>
                <a:ea typeface="Batang" panose="02030600000101010101" pitchFamily="18" charset="-127"/>
              </a:endParaRPr>
            </a:p>
          </p:txBody>
        </p:sp>
        <p:sp>
          <p:nvSpPr>
            <p:cNvPr id="11297" name="Parallelogram 22"/>
            <p:cNvSpPr>
              <a:spLocks noChangeArrowheads="1"/>
            </p:cNvSpPr>
            <p:nvPr/>
          </p:nvSpPr>
          <p:spPr bwMode="auto">
            <a:xfrm rot="-5400000">
              <a:off x="791580" y="1880828"/>
              <a:ext cx="1008112" cy="360040"/>
            </a:xfrm>
            <a:prstGeom prst="parallelogram">
              <a:avLst>
                <a:gd name="adj" fmla="val 83067"/>
              </a:avLst>
            </a:prstGeom>
            <a:solidFill>
              <a:srgbClr val="A46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ru-RU" sz="1300" b="1">
                <a:solidFill>
                  <a:srgbClr val="164463"/>
                </a:solidFill>
                <a:latin typeface="Arial" panose="020B0604020202020204" pitchFamily="34" charset="0"/>
                <a:ea typeface="Batang" panose="02030600000101010101" pitchFamily="18" charset="-127"/>
              </a:endParaRPr>
            </a:p>
          </p:txBody>
        </p:sp>
      </p:grpSp>
      <p:sp>
        <p:nvSpPr>
          <p:cNvPr id="11269" name="Rectangle 34"/>
          <p:cNvSpPr>
            <a:spLocks noChangeArrowheads="1"/>
          </p:cNvSpPr>
          <p:nvPr/>
        </p:nvSpPr>
        <p:spPr bwMode="auto">
          <a:xfrm>
            <a:off x="2279650" y="1203325"/>
            <a:ext cx="7632700" cy="3881438"/>
          </a:xfrm>
          <a:prstGeom prst="rect">
            <a:avLst/>
          </a:prstGeom>
          <a:solidFill>
            <a:srgbClr val="CCD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2135189" y="1444626"/>
            <a:ext cx="7921625" cy="720725"/>
          </a:xfrm>
          <a:prstGeom prst="rect">
            <a:avLst/>
          </a:prstGeom>
          <a:solidFill>
            <a:srgbClr val="F09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2351089" y="2324101"/>
            <a:ext cx="2211387" cy="1776413"/>
          </a:xfrm>
          <a:prstGeom prst="rect">
            <a:avLst/>
          </a:prstGeom>
          <a:solidFill>
            <a:srgbClr val="8BA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72" name="Заголовок 1"/>
          <p:cNvSpPr txBox="1">
            <a:spLocks/>
          </p:cNvSpPr>
          <p:nvPr/>
        </p:nvSpPr>
        <p:spPr bwMode="black">
          <a:xfrm>
            <a:off x="2963863" y="1589088"/>
            <a:ext cx="61198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82327" anchor="b"/>
          <a:lstStyle>
            <a:lvl1pPr defTabSz="903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32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32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32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32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32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1. ПРИНЯТИЕ  РЕШЕНИЯ О ЗАКЛЮЧЕНИИ КОЛЛЕКТИВНОГО ДОГОВОРА</a:t>
            </a:r>
            <a:endParaRPr lang="ru-RU" altLang="ru-RU" sz="1800" b="1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73" name="Rectangle 23"/>
          <p:cNvSpPr>
            <a:spLocks noChangeArrowheads="1"/>
          </p:cNvSpPr>
          <p:nvPr/>
        </p:nvSpPr>
        <p:spPr bwMode="auto">
          <a:xfrm>
            <a:off x="4886326" y="2333626"/>
            <a:ext cx="2212975" cy="2608263"/>
          </a:xfrm>
          <a:prstGeom prst="rect">
            <a:avLst/>
          </a:prstGeom>
          <a:solidFill>
            <a:srgbClr val="F8CD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74" name="Rectangle 24"/>
          <p:cNvSpPr>
            <a:spLocks noChangeArrowheads="1"/>
          </p:cNvSpPr>
          <p:nvPr/>
        </p:nvSpPr>
        <p:spPr bwMode="auto">
          <a:xfrm>
            <a:off x="7392988" y="2333626"/>
            <a:ext cx="2214562" cy="1776413"/>
          </a:xfrm>
          <a:prstGeom prst="rect">
            <a:avLst/>
          </a:prstGeom>
          <a:solidFill>
            <a:srgbClr val="FF8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75" name="Text Box 21"/>
          <p:cNvSpPr txBox="1">
            <a:spLocks noChangeArrowheads="1"/>
          </p:cNvSpPr>
          <p:nvPr/>
        </p:nvSpPr>
        <p:spPr bwMode="gray">
          <a:xfrm>
            <a:off x="2403475" y="2446339"/>
            <a:ext cx="217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ПЛАНИРОВАНИЕ</a:t>
            </a:r>
            <a:endParaRPr lang="en-US" altLang="ru-RU" sz="1600" b="1">
              <a:solidFill>
                <a:srgbClr val="000000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76" name="Text Box 21"/>
          <p:cNvSpPr txBox="1">
            <a:spLocks noChangeArrowheads="1"/>
          </p:cNvSpPr>
          <p:nvPr/>
        </p:nvSpPr>
        <p:spPr bwMode="gray">
          <a:xfrm>
            <a:off x="2384425" y="2876550"/>
            <a:ext cx="2178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В годовой план работы ППО и ОО включается вопрос о начале коллективных переговоров и заключении коллективного договора</a:t>
            </a:r>
            <a:endParaRPr lang="en-US" altLang="ru-RU" sz="1200">
              <a:solidFill>
                <a:srgbClr val="000000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77" name="Chevron 43"/>
          <p:cNvSpPr>
            <a:spLocks noChangeArrowheads="1"/>
          </p:cNvSpPr>
          <p:nvPr/>
        </p:nvSpPr>
        <p:spPr bwMode="auto">
          <a:xfrm>
            <a:off x="8472488" y="5516563"/>
            <a:ext cx="1727200" cy="576262"/>
          </a:xfrm>
          <a:prstGeom prst="chevron">
            <a:avLst>
              <a:gd name="adj" fmla="val 31402"/>
            </a:avLst>
          </a:prstGeom>
          <a:solidFill>
            <a:srgbClr val="F09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78" name="Chevron 44"/>
          <p:cNvSpPr>
            <a:spLocks noChangeArrowheads="1"/>
          </p:cNvSpPr>
          <p:nvPr/>
        </p:nvSpPr>
        <p:spPr bwMode="auto">
          <a:xfrm>
            <a:off x="5664200" y="5516563"/>
            <a:ext cx="1511300" cy="576262"/>
          </a:xfrm>
          <a:prstGeom prst="chevron">
            <a:avLst>
              <a:gd name="adj" fmla="val 31398"/>
            </a:avLst>
          </a:prstGeom>
          <a:solidFill>
            <a:srgbClr val="236C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20" name="Chevron 45"/>
          <p:cNvSpPr/>
          <p:nvPr/>
        </p:nvSpPr>
        <p:spPr bwMode="auto">
          <a:xfrm>
            <a:off x="2855914" y="5516563"/>
            <a:ext cx="1368425" cy="576262"/>
          </a:xfrm>
          <a:prstGeom prst="chevron">
            <a:avLst>
              <a:gd name="adj" fmla="val 31433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n-US" sz="1300" b="1" kern="0">
              <a:solidFill>
                <a:srgbClr val="164463"/>
              </a:solidFill>
              <a:latin typeface="Arial" charset="0"/>
              <a:ea typeface="Batang" pitchFamily="18" charset="-127"/>
              <a:cs typeface="Arial"/>
            </a:endParaRPr>
          </a:p>
        </p:txBody>
      </p:sp>
      <p:sp>
        <p:nvSpPr>
          <p:cNvPr id="11280" name="Chevron 47"/>
          <p:cNvSpPr>
            <a:spLocks noChangeArrowheads="1"/>
          </p:cNvSpPr>
          <p:nvPr/>
        </p:nvSpPr>
        <p:spPr bwMode="auto">
          <a:xfrm>
            <a:off x="4064000" y="5516563"/>
            <a:ext cx="1728788" cy="576262"/>
          </a:xfrm>
          <a:prstGeom prst="chevron">
            <a:avLst>
              <a:gd name="adj" fmla="val 31431"/>
            </a:avLst>
          </a:prstGeom>
          <a:solidFill>
            <a:srgbClr val="235E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81" name="Chevron 48"/>
          <p:cNvSpPr>
            <a:spLocks noChangeArrowheads="1"/>
          </p:cNvSpPr>
          <p:nvPr/>
        </p:nvSpPr>
        <p:spPr bwMode="auto">
          <a:xfrm>
            <a:off x="1774825" y="5516563"/>
            <a:ext cx="1225550" cy="576262"/>
          </a:xfrm>
          <a:prstGeom prst="chevron">
            <a:avLst>
              <a:gd name="adj" fmla="val 31458"/>
            </a:avLst>
          </a:prstGeom>
          <a:solidFill>
            <a:srgbClr val="144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82" name="Rectangle 50"/>
          <p:cNvSpPr>
            <a:spLocks noChangeArrowheads="1"/>
          </p:cNvSpPr>
          <p:nvPr/>
        </p:nvSpPr>
        <p:spPr bwMode="auto">
          <a:xfrm>
            <a:off x="2076450" y="5651501"/>
            <a:ext cx="666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План </a:t>
            </a:r>
            <a:endParaRPr lang="en-US" altLang="ru-RU" sz="1400">
              <a:solidFill>
                <a:srgbClr val="FFFFFF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83" name="Chevron 54"/>
          <p:cNvSpPr>
            <a:spLocks noChangeArrowheads="1"/>
          </p:cNvSpPr>
          <p:nvPr/>
        </p:nvSpPr>
        <p:spPr bwMode="auto">
          <a:xfrm>
            <a:off x="7032626" y="5516563"/>
            <a:ext cx="1584325" cy="576262"/>
          </a:xfrm>
          <a:prstGeom prst="chevron">
            <a:avLst>
              <a:gd name="adj" fmla="val 31426"/>
            </a:avLst>
          </a:prstGeom>
          <a:solidFill>
            <a:srgbClr val="2286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84" name="Rectangle 35"/>
          <p:cNvSpPr>
            <a:spLocks noChangeArrowheads="1"/>
          </p:cNvSpPr>
          <p:nvPr/>
        </p:nvSpPr>
        <p:spPr bwMode="auto">
          <a:xfrm>
            <a:off x="2368551" y="2741613"/>
            <a:ext cx="2212975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85" name="Rectangle 35"/>
          <p:cNvSpPr>
            <a:spLocks noChangeArrowheads="1"/>
          </p:cNvSpPr>
          <p:nvPr/>
        </p:nvSpPr>
        <p:spPr bwMode="auto">
          <a:xfrm>
            <a:off x="4867276" y="2741613"/>
            <a:ext cx="2214563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86" name="Rectangle 35"/>
          <p:cNvSpPr>
            <a:spLocks noChangeArrowheads="1"/>
          </p:cNvSpPr>
          <p:nvPr/>
        </p:nvSpPr>
        <p:spPr bwMode="auto">
          <a:xfrm>
            <a:off x="7391401" y="2741613"/>
            <a:ext cx="2214563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87" name="Text Box 21"/>
          <p:cNvSpPr txBox="1">
            <a:spLocks noChangeArrowheads="1"/>
          </p:cNvSpPr>
          <p:nvPr/>
        </p:nvSpPr>
        <p:spPr bwMode="gray">
          <a:xfrm>
            <a:off x="4886325" y="2446339"/>
            <a:ext cx="217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РЕШЕНИЕ</a:t>
            </a:r>
            <a:endParaRPr lang="en-US" altLang="ru-RU" sz="1600" b="1">
              <a:solidFill>
                <a:srgbClr val="000000"/>
              </a:solidFill>
            </a:endParaRPr>
          </a:p>
        </p:txBody>
      </p:sp>
      <p:sp>
        <p:nvSpPr>
          <p:cNvPr id="11288" name="Text Box 21"/>
          <p:cNvSpPr txBox="1">
            <a:spLocks noChangeArrowheads="1"/>
          </p:cNvSpPr>
          <p:nvPr/>
        </p:nvSpPr>
        <p:spPr bwMode="gray">
          <a:xfrm>
            <a:off x="7392988" y="2401889"/>
            <a:ext cx="2265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УВЕДОМЛЕНИЕ</a:t>
            </a:r>
            <a:endParaRPr lang="en-US" altLang="ru-RU" sz="1600" b="1">
              <a:solidFill>
                <a:srgbClr val="000000"/>
              </a:solidFill>
            </a:endParaRPr>
          </a:p>
        </p:txBody>
      </p:sp>
      <p:sp>
        <p:nvSpPr>
          <p:cNvPr id="11289" name="Text Box 21"/>
          <p:cNvSpPr txBox="1">
            <a:spLocks noChangeArrowheads="1"/>
          </p:cNvSpPr>
          <p:nvPr/>
        </p:nvSpPr>
        <p:spPr bwMode="gray">
          <a:xfrm>
            <a:off x="4886325" y="2876551"/>
            <a:ext cx="2178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На заседании профкома принимается решение о начале коллективных переговоров и заключении коллективного договора. Утверждаются представители в состав комиссии от работников.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По результатам заседания составляется протокол.</a:t>
            </a:r>
            <a:endParaRPr lang="en-US" altLang="ru-RU" sz="1200">
              <a:solidFill>
                <a:srgbClr val="000000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1290" name="TextBox 30"/>
          <p:cNvSpPr txBox="1">
            <a:spLocks noChangeArrowheads="1"/>
          </p:cNvSpPr>
          <p:nvPr/>
        </p:nvSpPr>
        <p:spPr bwMode="auto">
          <a:xfrm>
            <a:off x="7397750" y="2832100"/>
            <a:ext cx="226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  <a:ea typeface="Batang" panose="02030600000101010101" pitchFamily="18" charset="-127"/>
              </a:rPr>
              <a:t>Работодателю направляется уведомление о начале коллективных переговоров и заключении коллективного договора</a:t>
            </a:r>
          </a:p>
        </p:txBody>
      </p:sp>
      <p:sp>
        <p:nvSpPr>
          <p:cNvPr id="11291" name="TextBox 31"/>
          <p:cNvSpPr txBox="1">
            <a:spLocks noChangeArrowheads="1"/>
          </p:cNvSpPr>
          <p:nvPr/>
        </p:nvSpPr>
        <p:spPr bwMode="auto">
          <a:xfrm>
            <a:off x="3071814" y="5589588"/>
            <a:ext cx="93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Заседание Профкома</a:t>
            </a:r>
          </a:p>
        </p:txBody>
      </p:sp>
      <p:sp>
        <p:nvSpPr>
          <p:cNvPr id="11292" name="TextBox 32"/>
          <p:cNvSpPr txBox="1">
            <a:spLocks noChangeArrowheads="1"/>
          </p:cNvSpPr>
          <p:nvPr/>
        </p:nvSpPr>
        <p:spPr bwMode="auto">
          <a:xfrm>
            <a:off x="4440239" y="5557839"/>
            <a:ext cx="935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Принятие решения</a:t>
            </a:r>
          </a:p>
        </p:txBody>
      </p:sp>
      <p:sp>
        <p:nvSpPr>
          <p:cNvPr id="11293" name="TextBox 33"/>
          <p:cNvSpPr txBox="1">
            <a:spLocks noChangeArrowheads="1"/>
          </p:cNvSpPr>
          <p:nvPr/>
        </p:nvSpPr>
        <p:spPr bwMode="auto">
          <a:xfrm>
            <a:off x="7356475" y="5649914"/>
            <a:ext cx="935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Протокол</a:t>
            </a:r>
          </a:p>
        </p:txBody>
      </p:sp>
      <p:sp>
        <p:nvSpPr>
          <p:cNvPr id="11294" name="TextBox 34"/>
          <p:cNvSpPr txBox="1">
            <a:spLocks noChangeArrowheads="1"/>
          </p:cNvSpPr>
          <p:nvPr/>
        </p:nvSpPr>
        <p:spPr bwMode="auto">
          <a:xfrm>
            <a:off x="5792788" y="5559426"/>
            <a:ext cx="1306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Предложение в состав комиссии</a:t>
            </a:r>
          </a:p>
        </p:txBody>
      </p:sp>
      <p:sp>
        <p:nvSpPr>
          <p:cNvPr id="11295" name="TextBox 35"/>
          <p:cNvSpPr txBox="1">
            <a:spLocks noChangeArrowheads="1"/>
          </p:cNvSpPr>
          <p:nvPr/>
        </p:nvSpPr>
        <p:spPr bwMode="auto">
          <a:xfrm>
            <a:off x="8736014" y="5672138"/>
            <a:ext cx="1176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Уведомление</a:t>
            </a:r>
          </a:p>
        </p:txBody>
      </p:sp>
    </p:spTree>
    <p:extLst>
      <p:ext uri="{BB962C8B-B14F-4D97-AF65-F5344CB8AC3E}">
        <p14:creationId xmlns:p14="http://schemas.microsoft.com/office/powerpoint/2010/main" val="30303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1" y="188914"/>
            <a:ext cx="5235575" cy="640873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301656" y="2234317"/>
            <a:ext cx="4182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01656" y="2919454"/>
            <a:ext cx="4182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183712" y="3889513"/>
            <a:ext cx="4182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1" y="1003300"/>
            <a:ext cx="291306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024318" y="2215406"/>
          <a:ext cx="85788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2492376"/>
            <a:ext cx="19573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675" y="1196975"/>
            <a:ext cx="12652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31938" y="549275"/>
            <a:ext cx="9136062" cy="6477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ru-RU" altLang="ru-RU" sz="2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2. Ведение коллективных переговоров</a:t>
            </a:r>
            <a:br>
              <a:rPr lang="ru-RU" altLang="ru-RU" sz="2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</a:br>
            <a:r>
              <a:rPr lang="ru-RU" altLang="ru-RU" sz="240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ст. 36 ТК РФ</a:t>
            </a:r>
          </a:p>
        </p:txBody>
      </p:sp>
    </p:spTree>
    <p:extLst>
      <p:ext uri="{BB962C8B-B14F-4D97-AF65-F5344CB8AC3E}">
        <p14:creationId xmlns:p14="http://schemas.microsoft.com/office/powerpoint/2010/main" val="39901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44451"/>
            <a:ext cx="5376862" cy="669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344189" y="2319378"/>
            <a:ext cx="4182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365455" y="2851005"/>
            <a:ext cx="4182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86717" y="3233777"/>
            <a:ext cx="4182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86717" y="3832745"/>
            <a:ext cx="4182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1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>
                <a:solidFill>
                  <a:srgbClr val="FF0000"/>
                </a:solidFill>
                <a:latin typeface="Cambria" panose="02040503050406030204" pitchFamily="18" charset="0"/>
              </a:rPr>
              <a:t>3. Разработка проекта коллективного договора</a:t>
            </a:r>
            <a:br>
              <a:rPr lang="ru-RU" altLang="ru-RU" sz="280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altLang="ru-RU" sz="2800">
                <a:solidFill>
                  <a:srgbClr val="FF0000"/>
                </a:solidFill>
                <a:latin typeface="Cambria" panose="02040503050406030204" pitchFamily="18" charset="0"/>
              </a:rPr>
              <a:t>Правовая основа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Arial" charset="0"/>
              <a:buBlip>
                <a:blip r:embed="rId3"/>
              </a:buBlip>
              <a:defRPr/>
            </a:pPr>
            <a:r>
              <a:rPr lang="ru-RU" altLang="ru-RU" sz="1600" kern="0" dirty="0">
                <a:solidFill>
                  <a:srgbClr val="000099"/>
                </a:solidFill>
                <a:latin typeface="Arial"/>
              </a:rPr>
              <a:t>Трудовой кодекс Российской </a:t>
            </a:r>
            <a:r>
              <a:rPr lang="ru-RU" altLang="ru-RU" sz="1600" kern="0" dirty="0" smtClean="0">
                <a:solidFill>
                  <a:srgbClr val="000099"/>
                </a:solidFill>
                <a:latin typeface="Arial"/>
              </a:rPr>
              <a:t>Федерации</a:t>
            </a:r>
            <a:endParaRPr lang="ru-RU" altLang="ru-RU" sz="1600" kern="0" dirty="0">
              <a:solidFill>
                <a:srgbClr val="000099"/>
              </a:solidFill>
              <a:latin typeface="Arial"/>
            </a:endParaRPr>
          </a:p>
          <a:p>
            <a:pPr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Arial" charset="0"/>
              <a:buBlip>
                <a:blip r:embed="rId3"/>
              </a:buBlip>
              <a:defRPr/>
            </a:pPr>
            <a:r>
              <a:rPr lang="ru-RU" altLang="ru-RU" sz="1600" kern="0" dirty="0">
                <a:solidFill>
                  <a:srgbClr val="000099"/>
                </a:solidFill>
                <a:latin typeface="Arial"/>
              </a:rPr>
              <a:t>Федеральный закон «О профессиональных союзах, их правах и гарантиях деятельности» от 12.01.1996 № 10-ФЗ</a:t>
            </a:r>
          </a:p>
          <a:p>
            <a:pPr marL="0" indent="0">
              <a:buClr>
                <a:srgbClr val="86D1EC"/>
              </a:buClr>
              <a:buSzPct val="90000"/>
              <a:buNone/>
              <a:defRPr/>
            </a:pPr>
            <a:endParaRPr lang="ru-RU" altLang="ru-RU" sz="1600" kern="0" dirty="0">
              <a:solidFill>
                <a:srgbClr val="000099"/>
              </a:solidFill>
              <a:latin typeface="Arial"/>
            </a:endParaRPr>
          </a:p>
          <a:p>
            <a:pPr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Arial" charset="0"/>
              <a:buBlip>
                <a:blip r:embed="rId3"/>
              </a:buBlip>
              <a:defRPr/>
            </a:pPr>
            <a:r>
              <a:rPr lang="ru-RU" altLang="ru-RU" sz="1600" kern="0" dirty="0">
                <a:solidFill>
                  <a:srgbClr val="000099"/>
                </a:solidFill>
                <a:latin typeface="Arial"/>
              </a:rPr>
              <a:t>Положение об особенностях режима рабочего времени и времени отдыха педагогических и других работников образовательных учреждений, утв. приказом </a:t>
            </a:r>
            <a:r>
              <a:rPr lang="ru-RU" altLang="ru-RU" sz="1600" kern="0" dirty="0" err="1">
                <a:solidFill>
                  <a:srgbClr val="000099"/>
                </a:solidFill>
                <a:latin typeface="Arial"/>
              </a:rPr>
              <a:t>Минобрнауки</a:t>
            </a:r>
            <a:r>
              <a:rPr lang="ru-RU" altLang="ru-RU" sz="1600" kern="0" dirty="0">
                <a:solidFill>
                  <a:srgbClr val="000099"/>
                </a:solidFill>
                <a:latin typeface="Arial"/>
              </a:rPr>
              <a:t> России от </a:t>
            </a:r>
            <a:r>
              <a:rPr lang="ru-RU" altLang="ru-RU" sz="1600" kern="0" dirty="0" smtClean="0">
                <a:solidFill>
                  <a:srgbClr val="000099"/>
                </a:solidFill>
                <a:latin typeface="Arial"/>
              </a:rPr>
              <a:t>11.05.2016 </a:t>
            </a:r>
            <a:r>
              <a:rPr lang="ru-RU" altLang="ru-RU" sz="1600" kern="0" dirty="0">
                <a:solidFill>
                  <a:srgbClr val="000099"/>
                </a:solidFill>
                <a:latin typeface="Arial"/>
              </a:rPr>
              <a:t>№ </a:t>
            </a:r>
            <a:r>
              <a:rPr lang="ru-RU" altLang="ru-RU" sz="1600" kern="0" dirty="0" smtClean="0">
                <a:solidFill>
                  <a:srgbClr val="000099"/>
                </a:solidFill>
                <a:latin typeface="Arial"/>
              </a:rPr>
              <a:t>536</a:t>
            </a:r>
            <a:endParaRPr lang="ru-RU" altLang="ru-RU" sz="1600" kern="0" dirty="0">
              <a:solidFill>
                <a:srgbClr val="000099"/>
              </a:solidFill>
              <a:latin typeface="Arial"/>
            </a:endParaRPr>
          </a:p>
          <a:p>
            <a:pPr marL="0" indent="0">
              <a:buClr>
                <a:srgbClr val="86D1EC"/>
              </a:buClr>
              <a:buSzPct val="90000"/>
              <a:buNone/>
              <a:defRPr/>
            </a:pPr>
            <a:endParaRPr lang="ru-RU" altLang="ru-RU" sz="1600" kern="0" dirty="0">
              <a:solidFill>
                <a:srgbClr val="000099"/>
              </a:solidFill>
              <a:latin typeface="Arial"/>
            </a:endParaRPr>
          </a:p>
          <a:p>
            <a:pPr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Arial" charset="0"/>
              <a:buBlip>
                <a:blip r:embed="rId3"/>
              </a:buBlip>
              <a:defRPr/>
            </a:pPr>
            <a:r>
              <a:rPr lang="ru-RU" sz="1600" kern="0" dirty="0">
                <a:solidFill>
                  <a:srgbClr val="000099"/>
                </a:solidFill>
                <a:latin typeface="Arial"/>
              </a:rPr>
              <a:t>Приказ Министерства образования и науки РФ от </a:t>
            </a:r>
            <a:r>
              <a:rPr lang="ru-RU" sz="1600" kern="0" dirty="0" smtClean="0">
                <a:solidFill>
                  <a:srgbClr val="000099"/>
                </a:solidFill>
                <a:latin typeface="Arial"/>
              </a:rPr>
              <a:t>22.12.2014 1601 "О </a:t>
            </a:r>
            <a:r>
              <a:rPr lang="ru-RU" sz="1600" kern="0" dirty="0">
                <a:solidFill>
                  <a:srgbClr val="000099"/>
                </a:solidFill>
                <a:latin typeface="Arial"/>
              </a:rPr>
              <a:t>продолжительности рабочего времени (норме часов педагогической работы за ставку заработной платы) педагогических работников»</a:t>
            </a:r>
          </a:p>
          <a:p>
            <a:pPr marL="0" indent="0">
              <a:buClr>
                <a:srgbClr val="86D1EC"/>
              </a:buClr>
              <a:buSzPct val="90000"/>
              <a:buNone/>
              <a:defRPr/>
            </a:pPr>
            <a:endParaRPr lang="ru-RU" sz="1600" kern="0" dirty="0">
              <a:solidFill>
                <a:srgbClr val="000099"/>
              </a:solidFill>
              <a:latin typeface="Arial"/>
            </a:endParaRPr>
          </a:p>
          <a:p>
            <a:pPr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Arial" charset="0"/>
              <a:buBlip>
                <a:blip r:embed="rId3"/>
              </a:buBlip>
              <a:defRPr/>
            </a:pPr>
            <a:r>
              <a:rPr lang="ru-RU" sz="1600" kern="0" dirty="0">
                <a:solidFill>
                  <a:srgbClr val="000099"/>
                </a:solidFill>
                <a:latin typeface="Arial"/>
              </a:rPr>
              <a:t>Постановление Правительства Нижегородской области от 15 октября 2008 года № 468 Об оплате труда работников государственных образовательных учреждений Нижегородской области </a:t>
            </a:r>
            <a:br>
              <a:rPr lang="ru-RU" sz="1600" kern="0" dirty="0">
                <a:solidFill>
                  <a:srgbClr val="000099"/>
                </a:solidFill>
                <a:latin typeface="Arial"/>
              </a:rPr>
            </a:br>
            <a:endParaRPr lang="ru-RU" sz="1600" dirty="0"/>
          </a:p>
          <a:p>
            <a:pPr eaLnBrk="1" hangingPunct="1">
              <a:lnSpc>
                <a:spcPct val="90000"/>
              </a:lnSpc>
              <a:buClr>
                <a:srgbClr val="86D1EC"/>
              </a:buClr>
              <a:buSzPct val="90000"/>
              <a:buFont typeface="Arial" charset="0"/>
              <a:buBlip>
                <a:blip r:embed="rId3"/>
              </a:buBlip>
              <a:defRPr/>
            </a:pPr>
            <a:r>
              <a:rPr lang="ru-RU" altLang="ru-RU" sz="1600" kern="0" dirty="0">
                <a:solidFill>
                  <a:srgbClr val="000099"/>
                </a:solidFill>
                <a:latin typeface="Arial"/>
              </a:rPr>
              <a:t>Соглашения (отраслевое, региональное)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873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3613" y="192088"/>
            <a:ext cx="4608512" cy="652621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196" y="564929"/>
            <a:ext cx="3465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http://eseur.ru/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148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2544" y="0"/>
            <a:ext cx="5233987" cy="66595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680" y="437339"/>
            <a:ext cx="5018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http://www.profobr.nnov.ru/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90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35"/>
          <p:cNvGrpSpPr>
            <a:grpSpLocks/>
          </p:cNvGrpSpPr>
          <p:nvPr/>
        </p:nvGrpSpPr>
        <p:grpSpPr bwMode="auto">
          <a:xfrm flipH="1">
            <a:off x="9696450" y="2309813"/>
            <a:ext cx="584200" cy="787400"/>
            <a:chOff x="388160" y="1445179"/>
            <a:chExt cx="583441" cy="787657"/>
          </a:xfrm>
        </p:grpSpPr>
        <p:sp>
          <p:nvSpPr>
            <p:cNvPr id="25627" name="Rectangle 136"/>
            <p:cNvSpPr>
              <a:spLocks noChangeArrowheads="1"/>
            </p:cNvSpPr>
            <p:nvPr/>
          </p:nvSpPr>
          <p:spPr bwMode="auto">
            <a:xfrm>
              <a:off x="388160" y="1690204"/>
              <a:ext cx="576064" cy="542632"/>
            </a:xfrm>
            <a:prstGeom prst="rect">
              <a:avLst/>
            </a:prstGeom>
            <a:solidFill>
              <a:srgbClr val="D3B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ru-RU" sz="1300" b="1">
                <a:solidFill>
                  <a:srgbClr val="164463"/>
                </a:solidFill>
                <a:latin typeface="Arial" panose="020B0604020202020204" pitchFamily="34" charset="0"/>
                <a:ea typeface="Batang" panose="02030600000101010101" pitchFamily="18" charset="-127"/>
              </a:endParaRPr>
            </a:p>
          </p:txBody>
        </p:sp>
        <p:sp>
          <p:nvSpPr>
            <p:cNvPr id="25628" name="Parallelogram 137"/>
            <p:cNvSpPr>
              <a:spLocks noChangeArrowheads="1"/>
            </p:cNvSpPr>
            <p:nvPr/>
          </p:nvSpPr>
          <p:spPr bwMode="auto">
            <a:xfrm rot="-5400000">
              <a:off x="411738" y="1645002"/>
              <a:ext cx="759685" cy="360040"/>
            </a:xfrm>
            <a:prstGeom prst="parallelogram">
              <a:avLst>
                <a:gd name="adj" fmla="val 83062"/>
              </a:avLst>
            </a:prstGeom>
            <a:solidFill>
              <a:srgbClr val="988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ru-RU" sz="1300" b="1">
                <a:solidFill>
                  <a:srgbClr val="164463"/>
                </a:solidFill>
                <a:latin typeface="Arial" panose="020B0604020202020204" pitchFamily="34" charset="0"/>
                <a:ea typeface="Batang" panose="02030600000101010101" pitchFamily="18" charset="-127"/>
              </a:endParaRPr>
            </a:p>
          </p:txBody>
        </p:sp>
      </p:grpSp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  <a:latin typeface="Cambria" panose="02040503050406030204" pitchFamily="18" charset="0"/>
              </a:rPr>
              <a:t>Содержание и структура коллективного договора</a:t>
            </a:r>
            <a:br>
              <a:rPr lang="ru-RU" altLang="ru-RU" sz="240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latin typeface="Cambria" panose="02040503050406030204" pitchFamily="18" charset="0"/>
              </a:rPr>
              <a:t>Ст. 41 ТК РФ</a:t>
            </a:r>
            <a:br>
              <a:rPr lang="ru-RU" altLang="ru-RU" sz="2400">
                <a:solidFill>
                  <a:srgbClr val="FF0000"/>
                </a:solidFill>
                <a:latin typeface="Cambria" panose="02040503050406030204" pitchFamily="18" charset="0"/>
              </a:rPr>
            </a:br>
            <a:endParaRPr lang="ru-RU" altLang="ru-RU" sz="240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5604" name="Group 135"/>
          <p:cNvGrpSpPr>
            <a:grpSpLocks/>
          </p:cNvGrpSpPr>
          <p:nvPr/>
        </p:nvGrpSpPr>
        <p:grpSpPr bwMode="auto">
          <a:xfrm flipH="1">
            <a:off x="9696451" y="2309814"/>
            <a:ext cx="576263" cy="758825"/>
            <a:chOff x="395536" y="1445179"/>
            <a:chExt cx="576065" cy="759685"/>
          </a:xfrm>
        </p:grpSpPr>
        <p:sp>
          <p:nvSpPr>
            <p:cNvPr id="25625" name="Rectangle 136"/>
            <p:cNvSpPr>
              <a:spLocks noChangeArrowheads="1"/>
            </p:cNvSpPr>
            <p:nvPr/>
          </p:nvSpPr>
          <p:spPr bwMode="auto">
            <a:xfrm>
              <a:off x="395536" y="1662232"/>
              <a:ext cx="576064" cy="542632"/>
            </a:xfrm>
            <a:prstGeom prst="rect">
              <a:avLst/>
            </a:prstGeom>
            <a:solidFill>
              <a:srgbClr val="D3B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ru-RU" sz="1300" b="1">
                <a:solidFill>
                  <a:srgbClr val="164463"/>
                </a:solidFill>
                <a:latin typeface="Arial" panose="020B0604020202020204" pitchFamily="34" charset="0"/>
                <a:ea typeface="Batang" panose="02030600000101010101" pitchFamily="18" charset="-127"/>
              </a:endParaRPr>
            </a:p>
          </p:txBody>
        </p:sp>
        <p:sp>
          <p:nvSpPr>
            <p:cNvPr id="25626" name="Parallelogram 137"/>
            <p:cNvSpPr>
              <a:spLocks noChangeArrowheads="1"/>
            </p:cNvSpPr>
            <p:nvPr/>
          </p:nvSpPr>
          <p:spPr bwMode="auto">
            <a:xfrm rot="-5400000">
              <a:off x="411738" y="1645002"/>
              <a:ext cx="759685" cy="360040"/>
            </a:xfrm>
            <a:prstGeom prst="parallelogram">
              <a:avLst>
                <a:gd name="adj" fmla="val 83062"/>
              </a:avLst>
            </a:prstGeom>
            <a:solidFill>
              <a:srgbClr val="988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ru-RU" sz="1300" b="1">
                <a:solidFill>
                  <a:srgbClr val="164463"/>
                </a:solidFill>
                <a:latin typeface="Arial" panose="020B0604020202020204" pitchFamily="34" charset="0"/>
                <a:ea typeface="Batang" panose="02030600000101010101" pitchFamily="18" charset="-127"/>
              </a:endParaRPr>
            </a:p>
          </p:txBody>
        </p:sp>
      </p:grpSp>
      <p:grpSp>
        <p:nvGrpSpPr>
          <p:cNvPr id="25605" name="Group 2"/>
          <p:cNvGrpSpPr>
            <a:grpSpLocks/>
          </p:cNvGrpSpPr>
          <p:nvPr/>
        </p:nvGrpSpPr>
        <p:grpSpPr bwMode="auto">
          <a:xfrm>
            <a:off x="1919288" y="2309814"/>
            <a:ext cx="576262" cy="758825"/>
            <a:chOff x="395536" y="1445179"/>
            <a:chExt cx="576065" cy="759685"/>
          </a:xfrm>
        </p:grpSpPr>
        <p:sp>
          <p:nvSpPr>
            <p:cNvPr id="25623" name="Rectangle 98"/>
            <p:cNvSpPr>
              <a:spLocks noChangeArrowheads="1"/>
            </p:cNvSpPr>
            <p:nvPr/>
          </p:nvSpPr>
          <p:spPr bwMode="auto">
            <a:xfrm>
              <a:off x="395536" y="1662232"/>
              <a:ext cx="576064" cy="542632"/>
            </a:xfrm>
            <a:prstGeom prst="rect">
              <a:avLst/>
            </a:prstGeom>
            <a:solidFill>
              <a:srgbClr val="D3B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ru-RU" sz="1300" b="1">
                <a:solidFill>
                  <a:srgbClr val="164463"/>
                </a:solidFill>
                <a:latin typeface="Arial" panose="020B0604020202020204" pitchFamily="34" charset="0"/>
                <a:ea typeface="Batang" panose="02030600000101010101" pitchFamily="18" charset="-127"/>
              </a:endParaRPr>
            </a:p>
          </p:txBody>
        </p:sp>
        <p:sp>
          <p:nvSpPr>
            <p:cNvPr id="25624" name="Parallelogram 99"/>
            <p:cNvSpPr>
              <a:spLocks noChangeArrowheads="1"/>
            </p:cNvSpPr>
            <p:nvPr/>
          </p:nvSpPr>
          <p:spPr bwMode="auto">
            <a:xfrm rot="-5400000">
              <a:off x="411738" y="1645002"/>
              <a:ext cx="759685" cy="360040"/>
            </a:xfrm>
            <a:prstGeom prst="parallelogram">
              <a:avLst>
                <a:gd name="adj" fmla="val 83062"/>
              </a:avLst>
            </a:prstGeom>
            <a:solidFill>
              <a:srgbClr val="988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ru-RU" sz="1300" b="1">
                <a:solidFill>
                  <a:srgbClr val="164463"/>
                </a:solidFill>
                <a:latin typeface="Arial" panose="020B0604020202020204" pitchFamily="34" charset="0"/>
                <a:ea typeface="Batang" panose="02030600000101010101" pitchFamily="18" charset="-127"/>
              </a:endParaRPr>
            </a:p>
          </p:txBody>
        </p:sp>
      </p:grpSp>
      <p:sp>
        <p:nvSpPr>
          <p:cNvPr id="25606" name="Rectangle 112"/>
          <p:cNvSpPr>
            <a:spLocks noChangeArrowheads="1"/>
          </p:cNvSpPr>
          <p:nvPr/>
        </p:nvSpPr>
        <p:spPr bwMode="auto">
          <a:xfrm>
            <a:off x="2424113" y="2205039"/>
            <a:ext cx="7416800" cy="3887787"/>
          </a:xfrm>
          <a:prstGeom prst="rect">
            <a:avLst/>
          </a:prstGeom>
          <a:solidFill>
            <a:srgbClr val="CCD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25607" name="Rectangle 117"/>
          <p:cNvSpPr>
            <a:spLocks noChangeArrowheads="1"/>
          </p:cNvSpPr>
          <p:nvPr/>
        </p:nvSpPr>
        <p:spPr bwMode="auto">
          <a:xfrm>
            <a:off x="2135189" y="2309814"/>
            <a:ext cx="7921625" cy="471487"/>
          </a:xfrm>
          <a:prstGeom prst="rect">
            <a:avLst/>
          </a:prstGeom>
          <a:solidFill>
            <a:srgbClr val="F8CD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ru-RU" sz="1300" b="1">
              <a:solidFill>
                <a:srgbClr val="164463"/>
              </a:solidFill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gray">
          <a:xfrm>
            <a:off x="2424113" y="2276476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Содержание и структура коллективного договора</a:t>
            </a:r>
            <a:endParaRPr lang="en-US" altLang="ru-RU" sz="1200" b="1" dirty="0">
              <a:solidFill>
                <a:srgbClr val="000000"/>
              </a:solidFill>
              <a:latin typeface="Arial" charset="0"/>
              <a:ea typeface="Batang" pitchFamily="18" charset="-127"/>
              <a:cs typeface="Arial"/>
            </a:endParaRPr>
          </a:p>
        </p:txBody>
      </p:sp>
      <p:cxnSp>
        <p:nvCxnSpPr>
          <p:cNvPr id="25609" name="Straight Connector 86"/>
          <p:cNvCxnSpPr>
            <a:cxnSpLocks noChangeShapeType="1"/>
          </p:cNvCxnSpPr>
          <p:nvPr/>
        </p:nvCxnSpPr>
        <p:spPr bwMode="auto">
          <a:xfrm>
            <a:off x="3216275" y="3176588"/>
            <a:ext cx="59563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cxnSp>
      <p:cxnSp>
        <p:nvCxnSpPr>
          <p:cNvPr id="25610" name="Straight Connector 148"/>
          <p:cNvCxnSpPr>
            <a:cxnSpLocks noChangeShapeType="1"/>
          </p:cNvCxnSpPr>
          <p:nvPr/>
        </p:nvCxnSpPr>
        <p:spPr bwMode="auto">
          <a:xfrm>
            <a:off x="3216275" y="3500438"/>
            <a:ext cx="59563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cxnSp>
      <p:cxnSp>
        <p:nvCxnSpPr>
          <p:cNvPr id="25611" name="Straight Connector 148"/>
          <p:cNvCxnSpPr>
            <a:cxnSpLocks noChangeShapeType="1"/>
          </p:cNvCxnSpPr>
          <p:nvPr/>
        </p:nvCxnSpPr>
        <p:spPr bwMode="auto">
          <a:xfrm>
            <a:off x="3235325" y="3789363"/>
            <a:ext cx="59563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cxnSp>
      <p:cxnSp>
        <p:nvCxnSpPr>
          <p:cNvPr id="25612" name="Straight Connector 148"/>
          <p:cNvCxnSpPr>
            <a:cxnSpLocks noChangeShapeType="1"/>
          </p:cNvCxnSpPr>
          <p:nvPr/>
        </p:nvCxnSpPr>
        <p:spPr bwMode="auto">
          <a:xfrm>
            <a:off x="3216275" y="4149725"/>
            <a:ext cx="59563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cxnSp>
      <p:cxnSp>
        <p:nvCxnSpPr>
          <p:cNvPr id="25613" name="Straight Connector 148"/>
          <p:cNvCxnSpPr>
            <a:cxnSpLocks noChangeShapeType="1"/>
          </p:cNvCxnSpPr>
          <p:nvPr/>
        </p:nvCxnSpPr>
        <p:spPr bwMode="auto">
          <a:xfrm>
            <a:off x="3216275" y="4508500"/>
            <a:ext cx="59563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cxnSp>
      <p:cxnSp>
        <p:nvCxnSpPr>
          <p:cNvPr id="25614" name="Straight Connector 148"/>
          <p:cNvCxnSpPr>
            <a:cxnSpLocks noChangeShapeType="1"/>
          </p:cNvCxnSpPr>
          <p:nvPr/>
        </p:nvCxnSpPr>
        <p:spPr bwMode="auto">
          <a:xfrm>
            <a:off x="3216275" y="4868863"/>
            <a:ext cx="59563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cxnSp>
      <p:cxnSp>
        <p:nvCxnSpPr>
          <p:cNvPr id="25615" name="Straight Connector 148"/>
          <p:cNvCxnSpPr>
            <a:cxnSpLocks noChangeShapeType="1"/>
          </p:cNvCxnSpPr>
          <p:nvPr/>
        </p:nvCxnSpPr>
        <p:spPr bwMode="auto">
          <a:xfrm>
            <a:off x="3216275" y="5229225"/>
            <a:ext cx="59563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cxnSp>
      <p:sp>
        <p:nvSpPr>
          <p:cNvPr id="25616" name="TextBox 46"/>
          <p:cNvSpPr txBox="1">
            <a:spLocks noChangeArrowheads="1"/>
          </p:cNvSpPr>
          <p:nvPr/>
        </p:nvSpPr>
        <p:spPr bwMode="auto">
          <a:xfrm>
            <a:off x="3432176" y="2825750"/>
            <a:ext cx="561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/>
              <a:t>Общие положения</a:t>
            </a:r>
          </a:p>
        </p:txBody>
      </p:sp>
      <p:sp>
        <p:nvSpPr>
          <p:cNvPr id="25617" name="TextBox 47"/>
          <p:cNvSpPr txBox="1">
            <a:spLocks noChangeArrowheads="1"/>
          </p:cNvSpPr>
          <p:nvPr/>
        </p:nvSpPr>
        <p:spPr bwMode="auto">
          <a:xfrm>
            <a:off x="3432176" y="3141663"/>
            <a:ext cx="269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/>
              <a:t>Трудовой договор</a:t>
            </a:r>
          </a:p>
        </p:txBody>
      </p:sp>
      <p:sp>
        <p:nvSpPr>
          <p:cNvPr id="25618" name="TextBox 48"/>
          <p:cNvSpPr txBox="1">
            <a:spLocks noChangeArrowheads="1"/>
          </p:cNvSpPr>
          <p:nvPr/>
        </p:nvSpPr>
        <p:spPr bwMode="auto">
          <a:xfrm>
            <a:off x="3432175" y="3849689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/>
              <a:t>Оплата труда</a:t>
            </a:r>
          </a:p>
        </p:txBody>
      </p:sp>
      <p:sp>
        <p:nvSpPr>
          <p:cNvPr id="25619" name="TextBox 49"/>
          <p:cNvSpPr txBox="1">
            <a:spLocks noChangeArrowheads="1"/>
          </p:cNvSpPr>
          <p:nvPr/>
        </p:nvSpPr>
        <p:spPr bwMode="auto">
          <a:xfrm>
            <a:off x="3432175" y="4154489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Охрана труда</a:t>
            </a:r>
          </a:p>
        </p:txBody>
      </p:sp>
      <p:sp>
        <p:nvSpPr>
          <p:cNvPr id="25620" name="TextBox 50"/>
          <p:cNvSpPr txBox="1">
            <a:spLocks noChangeArrowheads="1"/>
          </p:cNvSpPr>
          <p:nvPr/>
        </p:nvSpPr>
        <p:spPr bwMode="auto">
          <a:xfrm>
            <a:off x="3432175" y="3500439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/>
              <a:t>Рабочее время и время отдыха</a:t>
            </a:r>
          </a:p>
        </p:txBody>
      </p:sp>
      <p:sp>
        <p:nvSpPr>
          <p:cNvPr id="25621" name="TextBox 52"/>
          <p:cNvSpPr txBox="1">
            <a:spLocks noChangeArrowheads="1"/>
          </p:cNvSpPr>
          <p:nvPr/>
        </p:nvSpPr>
        <p:spPr bwMode="auto">
          <a:xfrm>
            <a:off x="3438194" y="4847725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Гарантии профсоюзной деятельности</a:t>
            </a:r>
          </a:p>
        </p:txBody>
      </p:sp>
      <p:sp>
        <p:nvSpPr>
          <p:cNvPr id="25622" name="TextBox 53"/>
          <p:cNvSpPr txBox="1">
            <a:spLocks noChangeArrowheads="1"/>
          </p:cNvSpPr>
          <p:nvPr/>
        </p:nvSpPr>
        <p:spPr bwMode="auto">
          <a:xfrm>
            <a:off x="3424536" y="5207793"/>
            <a:ext cx="554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Контроль за выполнением коллективного договора</a:t>
            </a:r>
          </a:p>
        </p:txBody>
      </p:sp>
      <p:sp>
        <p:nvSpPr>
          <p:cNvPr id="29" name="TextBox 52"/>
          <p:cNvSpPr txBox="1">
            <a:spLocks noChangeArrowheads="1"/>
          </p:cNvSpPr>
          <p:nvPr/>
        </p:nvSpPr>
        <p:spPr bwMode="auto">
          <a:xfrm>
            <a:off x="3432175" y="4524648"/>
            <a:ext cx="5400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 smtClean="0"/>
              <a:t>Социальные гарантии и льготы  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2895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49" y="18741"/>
            <a:ext cx="7946309" cy="6705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2" y="1558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298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latin typeface="Arial Narrow" panose="020B0606020202030204" pitchFamily="34" charset="0"/>
              </a:rPr>
              <a:t>Пакет документов коллективно - договорной кампании</a:t>
            </a:r>
          </a:p>
        </p:txBody>
      </p:sp>
      <p:sp>
        <p:nvSpPr>
          <p:cNvPr id="56323" name="Объект 5"/>
          <p:cNvSpPr>
            <a:spLocks noGrp="1"/>
          </p:cNvSpPr>
          <p:nvPr>
            <p:ph idx="1"/>
          </p:nvPr>
        </p:nvSpPr>
        <p:spPr>
          <a:xfrm>
            <a:off x="838200" y="1667965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z="3200" b="1" dirty="0"/>
              <a:t>План работы ППО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z="3200" b="1" dirty="0"/>
              <a:t>Протокол заседания ПК ППО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z="3200" b="1" dirty="0" smtClean="0"/>
              <a:t>Уведомление </a:t>
            </a:r>
            <a:r>
              <a:rPr lang="ru-RU" altLang="ru-RU" sz="3200" b="1" dirty="0"/>
              <a:t>работодателю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z="3200" b="1" dirty="0"/>
              <a:t>Приказ по организации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z="3200" b="1" dirty="0"/>
              <a:t>Положение о комиссии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z="3200" b="1" dirty="0"/>
              <a:t>Протоколы заседания комиссии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z="3200" b="1" dirty="0"/>
              <a:t>Акты о выполнении положений КД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z="3200" b="1" dirty="0"/>
              <a:t>Протокол общего собрания трудового коллектива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ru-RU" altLang="ru-RU" sz="3200" b="1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ru-RU" altLang="ru-RU" sz="3200" b="1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44985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345" y="-371567"/>
            <a:ext cx="7697797" cy="7697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Группа 3"/>
          <p:cNvGrpSpPr/>
          <p:nvPr/>
        </p:nvGrpSpPr>
        <p:grpSpPr>
          <a:xfrm>
            <a:off x="3167866" y="351398"/>
            <a:ext cx="7325961" cy="5962316"/>
            <a:chOff x="3167867" y="351398"/>
            <a:chExt cx="6700773" cy="5826246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5513814" y="351398"/>
              <a:ext cx="20335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>
                    <a:solidFill>
                      <a:srgbClr val="800000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КПК «Кредитный союз образования»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451700" y="1185916"/>
              <a:ext cx="202594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>
                    <a:solidFill>
                      <a:srgbClr val="0099CC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Программа «</a:t>
              </a:r>
              <a:r>
                <a:rPr lang="ru-RU" sz="2000" b="1" dirty="0" err="1">
                  <a:ln>
                    <a:solidFill>
                      <a:srgbClr val="0099CC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Курмышские</a:t>
              </a:r>
              <a:r>
                <a:rPr lang="ru-RU" sz="2000" b="1" dirty="0">
                  <a:ln>
                    <a:solidFill>
                      <a:srgbClr val="0099CC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 зори»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378638" y="4661581"/>
              <a:ext cx="20335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>
                    <a:solidFill>
                      <a:prstClr val="black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Повышение</a:t>
              </a:r>
              <a:r>
                <a:rPr lang="ru-RU" b="1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000" b="1" dirty="0">
                  <a:ln>
                    <a:solidFill>
                      <a:prstClr val="black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квалификации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5518565" y="5469758"/>
              <a:ext cx="20335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>
                    <a:solidFill>
                      <a:prstClr val="black"/>
                    </a:solidFill>
                  </a:ln>
                  <a:solidFill>
                    <a:srgbClr val="ED7D31">
                      <a:lumMod val="75000"/>
                    </a:srgbClr>
                  </a:solidFill>
                  <a:latin typeface="Arial Narrow" panose="020B0606020202030204" pitchFamily="34" charset="0"/>
                </a:rPr>
                <a:t>Программа «Здоровье»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3782692" y="4644714"/>
              <a:ext cx="20335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>
                    <a:solidFill>
                      <a:srgbClr val="7030A0"/>
                    </a:solidFill>
                  </a:ln>
                  <a:solidFill>
                    <a:srgbClr val="ED7D31">
                      <a:lumMod val="75000"/>
                    </a:srgbClr>
                  </a:solidFill>
                  <a:latin typeface="Arial Narrow" panose="020B0606020202030204" pitchFamily="34" charset="0"/>
                </a:rPr>
                <a:t>Пенсионный </a:t>
              </a:r>
            </a:p>
            <a:p>
              <a:pPr algn="ctr"/>
              <a:r>
                <a:rPr lang="ru-RU" sz="2000" b="1" dirty="0">
                  <a:ln>
                    <a:solidFill>
                      <a:srgbClr val="7030A0"/>
                    </a:solidFill>
                  </a:ln>
                  <a:solidFill>
                    <a:srgbClr val="ED7D31">
                      <a:lumMod val="75000"/>
                    </a:srgbClr>
                  </a:solidFill>
                  <a:latin typeface="Arial Narrow" panose="020B0606020202030204" pitchFamily="34" charset="0"/>
                </a:rPr>
                <a:t>фонд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167867" y="2378040"/>
              <a:ext cx="203351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latin typeface="Arial Narrow" panose="020B0606020202030204" pitchFamily="34" charset="0"/>
                </a:rPr>
                <a:t>Фитнес и спорт</a:t>
              </a:r>
            </a:p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latin typeface="Arial Narrow" panose="020B0606020202030204" pitchFamily="34" charset="0"/>
                </a:rPr>
                <a:t>Отдых и туризм</a:t>
              </a:r>
            </a:p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latin typeface="Arial Narrow" panose="020B0606020202030204" pitchFamily="34" charset="0"/>
                </a:rPr>
                <a:t>Культурно-массовые мероприятия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782692" y="1584389"/>
              <a:ext cx="2033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002060"/>
                    </a:solidFill>
                  </a:ln>
                  <a:solidFill>
                    <a:prstClr val="white">
                      <a:lumMod val="75000"/>
                    </a:prstClr>
                  </a:solidFill>
                  <a:latin typeface="Arial Narrow" panose="020B0606020202030204" pitchFamily="34" charset="0"/>
                </a:rPr>
                <a:t>Сотовая связь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9949" y="2539812"/>
              <a:ext cx="1486039" cy="16497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8127458" y="3115355"/>
              <a:ext cx="174118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>
                    <a:solidFill>
                      <a:srgbClr val="006600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Добровольное</a:t>
              </a:r>
            </a:p>
            <a:p>
              <a:pPr algn="ctr"/>
              <a:r>
                <a:rPr lang="ru-RU" sz="2000" b="1" dirty="0" smtClean="0">
                  <a:ln>
                    <a:solidFill>
                      <a:srgbClr val="006600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000" b="1" dirty="0">
                  <a:ln>
                    <a:solidFill>
                      <a:srgbClr val="006600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медицинское </a:t>
              </a:r>
              <a:endParaRPr lang="ru-RU" sz="2000" b="1" dirty="0" smtClean="0">
                <a:ln>
                  <a:solidFill>
                    <a:srgbClr val="006600"/>
                  </a:solidFill>
                </a:ln>
                <a:solidFill>
                  <a:srgbClr val="A5A5A5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2000" b="1" dirty="0" smtClean="0">
                  <a:ln>
                    <a:solidFill>
                      <a:srgbClr val="006600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страхование</a:t>
              </a:r>
              <a:endParaRPr lang="ru-RU" sz="2000" b="1" dirty="0">
                <a:ln>
                  <a:solidFill>
                    <a:srgbClr val="006600"/>
                  </a:solidFill>
                </a:ln>
                <a:solidFill>
                  <a:srgbClr val="A5A5A5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Заголовок 8"/>
          <p:cNvSpPr txBox="1">
            <a:spLocks/>
          </p:cNvSpPr>
          <p:nvPr/>
        </p:nvSpPr>
        <p:spPr>
          <a:xfrm>
            <a:off x="-132798" y="58462"/>
            <a:ext cx="5622053" cy="158812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Narrow" panose="020B0606020202030204" pitchFamily="34" charset="0"/>
              </a:rPr>
              <a:t>ПРОГРАММЫ </a:t>
            </a:r>
          </a:p>
          <a:p>
            <a:r>
              <a:rPr lang="ru-RU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Narrow" panose="020B0606020202030204" pitchFamily="34" charset="0"/>
              </a:rPr>
              <a:t>СОЦИАЛЬНОЙ ПОДДЕРЖКИ </a:t>
            </a:r>
          </a:p>
          <a:p>
            <a:r>
              <a:rPr lang="ru-RU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Narrow" panose="020B0606020202030204" pitchFamily="34" charset="0"/>
              </a:rPr>
              <a:t>ЧЛЕНОВ ПРОФСОЮЗА</a:t>
            </a:r>
            <a:endParaRPr lang="ru-RU" sz="36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54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17710"/>
            <a:ext cx="12192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КУРСЫ ПОВЫШЕНИЯ КВАЛИФИКАЦИИ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«РАЗВИТИЕ ИНФОРМАЦИОННОЙ КОМПЕТЕНТНОСТИ»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28" y="1574799"/>
            <a:ext cx="7348887" cy="4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98350" y="1705425"/>
            <a:ext cx="609600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ПЕРИОД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2014 – 2017 Г.Г.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ПОВЫСЯТ КВАЛИФИКАЦИЮ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964 ЧЛЕНА ПРОФСОЮЗА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40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01600"/>
            <a:ext cx="10280073" cy="7130662"/>
          </a:xfrm>
          <a:prstGeom prst="rect">
            <a:avLst/>
          </a:prstGeom>
        </p:spPr>
      </p:pic>
      <p:sp>
        <p:nvSpPr>
          <p:cNvPr id="12825" name="Line 1561"/>
          <p:cNvSpPr>
            <a:spLocks noChangeShapeType="1"/>
          </p:cNvSpPr>
          <p:nvPr/>
        </p:nvSpPr>
        <p:spPr bwMode="auto">
          <a:xfrm>
            <a:off x="3254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Line 1562"/>
          <p:cNvSpPr>
            <a:spLocks noChangeShapeType="1"/>
          </p:cNvSpPr>
          <p:nvPr/>
        </p:nvSpPr>
        <p:spPr bwMode="auto">
          <a:xfrm>
            <a:off x="3254375" y="60610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Line 1574"/>
          <p:cNvSpPr>
            <a:spLocks noChangeShapeType="1"/>
          </p:cNvSpPr>
          <p:nvPr/>
        </p:nvSpPr>
        <p:spPr bwMode="auto">
          <a:xfrm>
            <a:off x="3241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9" name="Line 1575"/>
          <p:cNvSpPr>
            <a:spLocks noChangeShapeType="1"/>
          </p:cNvSpPr>
          <p:nvPr/>
        </p:nvSpPr>
        <p:spPr bwMode="auto">
          <a:xfrm>
            <a:off x="3241675" y="59150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Прямоугольник 45"/>
          <p:cNvSpPr/>
          <p:nvPr/>
        </p:nvSpPr>
        <p:spPr>
          <a:xfrm>
            <a:off x="-333823" y="87084"/>
            <a:ext cx="528320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рограмма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«Добровольное медицинское страхование»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33771" y="1769221"/>
            <a:ext cx="528320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Местные организации Профсоюза – участники программы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51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247" y="864041"/>
            <a:ext cx="8033504" cy="452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415638" y="-3963"/>
            <a:ext cx="121920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ОТДЫХ, ТУРИЗМ И ПУТЕШЕСТВИЯ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979" y="5045710"/>
            <a:ext cx="1168993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ЕЖЕГОДНО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ЛЬГОТНЫМ ПУТЕВКАМ ОТДЫХАЮТ И ПУТЕШЕСТВУЮТ БОЛЕЕ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2000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ЧЛЕНОВ ПРОФСОЮЗА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70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32" y="522577"/>
            <a:ext cx="4826577" cy="61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73782" y="1292005"/>
            <a:ext cx="7426036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ЕЖЕГОДНО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ЛЬГОТНЫМ КОРПОРАТИВНЫМ АБОНЕМЕНТАМ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 ФИТНЕС КЛУБАХ И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ФОКах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ОЗДОРАВЛИВАЮТСЯ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БОЛЕЕ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1000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ЧЛЕНОВ ПРОФСОЮЗА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16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10" y="210417"/>
            <a:ext cx="4468353" cy="625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1634836" y="4073233"/>
            <a:ext cx="3131127" cy="914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73782" y="2137160"/>
            <a:ext cx="742603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Корпоративный тариф сотовой связи </a:t>
            </a: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членов Профсоюза и членов их семей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46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46" y="2083421"/>
            <a:ext cx="7298891" cy="41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817434" y="522523"/>
            <a:ext cx="12192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КУЛЬТУРНО-МАССОВЫЕ МЕРОПРИЯТИЯ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4725" y="2187693"/>
            <a:ext cx="663628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Корпоративные предложения для 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членов Профсоюза 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членов их семей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 шоу, спектакли,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концерты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83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128" y="265508"/>
            <a:ext cx="6113607" cy="6455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7C59-38EC-4644-BA52-6482EEC8ED4E}" type="slidenum">
              <a:rPr lang="ru-RU" smtClean="0"/>
              <a:t>38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99176" y="1926021"/>
            <a:ext cx="61846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Всероссийский конкурс «Профсоюзный репортер»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99176" y="335739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2. Всероссийский конкурс-акция «Я в Профсоюзе</a:t>
            </a:r>
            <a:r>
              <a:rPr lang="ru-RU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»</a:t>
            </a:r>
            <a:endParaRPr lang="ru-RU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5630" y="4788759"/>
            <a:ext cx="6226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3. Областной конкурс на лучшую ППО «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PR</a:t>
            </a:r>
            <a:r>
              <a:rPr lang="ru-RU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иЗнание</a:t>
            </a:r>
            <a:r>
              <a:rPr lang="ru-RU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3897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479" y="2318543"/>
            <a:ext cx="12048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ДОБРОГО ВСЕМ ЗДОРОВЬЯ И УСПЕХОВ!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2" y="1558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188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629" y="165279"/>
            <a:ext cx="90681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Более 1/3 организаций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имеют охват профсоюзным членством выше 90%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Местные организации Профсоюза: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Ардатовская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Богородская </a:t>
            </a:r>
          </a:p>
          <a:p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Бутурлинская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Вачская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Пильнинская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Семеновская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Спасская 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Тоншаевская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0181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Первичные профсоюзные организации 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ФГАОУ ВО ННГУ им. Лобачевского – работников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Нижегородском техникуме отраслевых технологий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НИИ механики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ФГБОУ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ВО НГТУ им. Р.Е.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Алексеева – студентов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ФГОУ ВПО НГПУ – студентов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Дзержинском филиале НГТУ – студентов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4932" y="5955133"/>
            <a:ext cx="6154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 другие</a:t>
            </a:r>
          </a:p>
          <a:p>
            <a:endParaRPr lang="ru-RU" sz="4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2" y="1558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24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345" y="-371567"/>
            <a:ext cx="7697797" cy="7697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Группа 3"/>
          <p:cNvGrpSpPr/>
          <p:nvPr/>
        </p:nvGrpSpPr>
        <p:grpSpPr>
          <a:xfrm>
            <a:off x="3167866" y="351398"/>
            <a:ext cx="7325961" cy="5962316"/>
            <a:chOff x="3167867" y="351398"/>
            <a:chExt cx="6700773" cy="5826246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5513814" y="351398"/>
              <a:ext cx="20335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>
                    <a:solidFill>
                      <a:srgbClr val="800000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КПК «Кредитный союз образования»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451700" y="1185916"/>
              <a:ext cx="202594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>
                    <a:solidFill>
                      <a:srgbClr val="0099CC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Программа «</a:t>
              </a:r>
              <a:r>
                <a:rPr lang="ru-RU" sz="2000" b="1" dirty="0" err="1">
                  <a:ln>
                    <a:solidFill>
                      <a:srgbClr val="0099CC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Курмышские</a:t>
              </a:r>
              <a:r>
                <a:rPr lang="ru-RU" sz="2000" b="1" dirty="0">
                  <a:ln>
                    <a:solidFill>
                      <a:srgbClr val="0099CC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 зори»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378638" y="4661581"/>
              <a:ext cx="20335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>
                    <a:solidFill>
                      <a:prstClr val="black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Повышение</a:t>
              </a:r>
              <a:r>
                <a:rPr lang="ru-RU" b="1" dirty="0">
                  <a:solidFill>
                    <a:srgbClr val="E7E6E6">
                      <a:lumMod val="2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000" b="1" dirty="0">
                  <a:ln>
                    <a:solidFill>
                      <a:prstClr val="black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квалификации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5518565" y="5469758"/>
              <a:ext cx="20335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>
                    <a:solidFill>
                      <a:prstClr val="black"/>
                    </a:solidFill>
                  </a:ln>
                  <a:solidFill>
                    <a:srgbClr val="ED7D31">
                      <a:lumMod val="75000"/>
                    </a:srgbClr>
                  </a:solidFill>
                  <a:latin typeface="Arial Narrow" panose="020B0606020202030204" pitchFamily="34" charset="0"/>
                </a:rPr>
                <a:t>Программа «Здоровье»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3782692" y="4644714"/>
              <a:ext cx="20335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>
                    <a:solidFill>
                      <a:srgbClr val="7030A0"/>
                    </a:solidFill>
                  </a:ln>
                  <a:solidFill>
                    <a:srgbClr val="ED7D31">
                      <a:lumMod val="75000"/>
                    </a:srgbClr>
                  </a:solidFill>
                  <a:latin typeface="Arial Narrow" panose="020B0606020202030204" pitchFamily="34" charset="0"/>
                </a:rPr>
                <a:t>Пенсионный </a:t>
              </a:r>
            </a:p>
            <a:p>
              <a:pPr algn="ctr"/>
              <a:r>
                <a:rPr lang="ru-RU" sz="2000" b="1" dirty="0">
                  <a:ln>
                    <a:solidFill>
                      <a:srgbClr val="7030A0"/>
                    </a:solidFill>
                  </a:ln>
                  <a:solidFill>
                    <a:srgbClr val="ED7D31">
                      <a:lumMod val="75000"/>
                    </a:srgbClr>
                  </a:solidFill>
                  <a:latin typeface="Arial Narrow" panose="020B0606020202030204" pitchFamily="34" charset="0"/>
                </a:rPr>
                <a:t>фонд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167867" y="2378040"/>
              <a:ext cx="203351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latin typeface="Arial Narrow" panose="020B0606020202030204" pitchFamily="34" charset="0"/>
                </a:rPr>
                <a:t>Фитнес и спорт</a:t>
              </a:r>
            </a:p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latin typeface="Arial Narrow" panose="020B0606020202030204" pitchFamily="34" charset="0"/>
                </a:rPr>
                <a:t>Отдых и туризм</a:t>
              </a:r>
            </a:p>
            <a:p>
              <a:pPr algn="ctr"/>
              <a:r>
                <a:rPr lang="ru-RU" b="1" dirty="0">
                  <a:ln>
                    <a:solidFill>
                      <a:srgbClr val="7030A0"/>
                    </a:solidFill>
                  </a:ln>
                  <a:solidFill>
                    <a:srgbClr val="FFC000"/>
                  </a:solidFill>
                  <a:latin typeface="Arial Narrow" panose="020B0606020202030204" pitchFamily="34" charset="0"/>
                </a:rPr>
                <a:t>Культурно-массовые мероприятия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3782692" y="1584389"/>
              <a:ext cx="2033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n>
                    <a:solidFill>
                      <a:srgbClr val="002060"/>
                    </a:solidFill>
                  </a:ln>
                  <a:solidFill>
                    <a:prstClr val="white">
                      <a:lumMod val="75000"/>
                    </a:prstClr>
                  </a:solidFill>
                  <a:latin typeface="Arial Narrow" panose="020B0606020202030204" pitchFamily="34" charset="0"/>
                </a:rPr>
                <a:t>Сотовая связь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9126" y="2467080"/>
              <a:ext cx="1486039" cy="164975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8127458" y="3115355"/>
              <a:ext cx="174118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>
                    <a:solidFill>
                      <a:srgbClr val="006600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Добровольное</a:t>
              </a:r>
            </a:p>
            <a:p>
              <a:pPr algn="ctr"/>
              <a:r>
                <a:rPr lang="ru-RU" sz="2000" b="1" dirty="0" smtClean="0">
                  <a:ln>
                    <a:solidFill>
                      <a:srgbClr val="006600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000" b="1" dirty="0">
                  <a:ln>
                    <a:solidFill>
                      <a:srgbClr val="006600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медицинское </a:t>
              </a:r>
              <a:endParaRPr lang="ru-RU" sz="2000" b="1" dirty="0" smtClean="0">
                <a:ln>
                  <a:solidFill>
                    <a:srgbClr val="006600"/>
                  </a:solidFill>
                </a:ln>
                <a:solidFill>
                  <a:srgbClr val="A5A5A5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2000" b="1" dirty="0" smtClean="0">
                  <a:ln>
                    <a:solidFill>
                      <a:srgbClr val="006600"/>
                    </a:solidFill>
                  </a:ln>
                  <a:solidFill>
                    <a:srgbClr val="A5A5A5"/>
                  </a:solidFill>
                  <a:latin typeface="Arial Narrow" panose="020B0606020202030204" pitchFamily="34" charset="0"/>
                </a:rPr>
                <a:t>страхование</a:t>
              </a:r>
              <a:endParaRPr lang="ru-RU" sz="2000" b="1" dirty="0">
                <a:ln>
                  <a:solidFill>
                    <a:srgbClr val="006600"/>
                  </a:solidFill>
                </a:ln>
                <a:solidFill>
                  <a:srgbClr val="A5A5A5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Заголовок 8"/>
          <p:cNvSpPr txBox="1">
            <a:spLocks/>
          </p:cNvSpPr>
          <p:nvPr/>
        </p:nvSpPr>
        <p:spPr>
          <a:xfrm>
            <a:off x="-132798" y="58462"/>
            <a:ext cx="5622053" cy="158812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Narrow" panose="020B0606020202030204" pitchFamily="34" charset="0"/>
              </a:rPr>
              <a:t>ПРОГРАММЫ </a:t>
            </a:r>
          </a:p>
          <a:p>
            <a:r>
              <a:rPr lang="ru-RU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Narrow" panose="020B0606020202030204" pitchFamily="34" charset="0"/>
              </a:rPr>
              <a:t>СОЦИАЛЬНОЙ ПОДДЕРЖКИ </a:t>
            </a:r>
          </a:p>
          <a:p>
            <a:r>
              <a:rPr lang="ru-RU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Narrow" panose="020B0606020202030204" pitchFamily="34" charset="0"/>
              </a:rPr>
              <a:t>ЧЛЕНОВ ПРОФСОЮЗА</a:t>
            </a:r>
            <a:endParaRPr lang="ru-RU" sz="36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34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710" y="118812"/>
            <a:ext cx="1781175" cy="896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93" y="1183917"/>
            <a:ext cx="5300705" cy="2084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85" y="2547712"/>
            <a:ext cx="4848664" cy="3636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31757" y="3074369"/>
            <a:ext cx="688251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Каждый </a:t>
            </a:r>
            <a:r>
              <a:rPr lang="ru-RU" sz="4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9-ый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член Профсоюза </a:t>
            </a:r>
          </a:p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из числа работающих- член Кредитного Союза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" y="796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8"/>
          <p:cNvSpPr txBox="1">
            <a:spLocks/>
          </p:cNvSpPr>
          <p:nvPr/>
        </p:nvSpPr>
        <p:spPr>
          <a:xfrm>
            <a:off x="901562" y="131505"/>
            <a:ext cx="9063699" cy="10895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КРЕДИТНО-ПОТРЕБИТЕЛЬСКИЙ КООПЕРАТИВ</a:t>
            </a:r>
          </a:p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Narrow" panose="020B0606020202030204" pitchFamily="34" charset="0"/>
              </a:rPr>
              <a:t>«КРЕДИТНЫЙ СОЮЗ ОБРАЗОВАНИЯ»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32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890" y="155848"/>
            <a:ext cx="1644502" cy="8250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16" y="0"/>
            <a:ext cx="3335767" cy="35279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2284" y="3990655"/>
            <a:ext cx="616143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Более </a:t>
            </a:r>
            <a:r>
              <a:rPr lang="ru-RU" sz="4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 тысяч </a:t>
            </a: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членов Профсоюза </a:t>
            </a: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получили необходимую </a:t>
            </a:r>
          </a:p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материальную поддержку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246" y="2193428"/>
            <a:ext cx="5040015" cy="3780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" y="796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898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25" y="566027"/>
            <a:ext cx="4749196" cy="3944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430" y="1887482"/>
            <a:ext cx="4432176" cy="2316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128" y="152137"/>
            <a:ext cx="1939253" cy="9672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6717" y="4666834"/>
            <a:ext cx="120133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ДОСТУПНО   </a:t>
            </a:r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НАДЕЖНО</a:t>
            </a:r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ВЫГОДНО</a:t>
            </a:r>
          </a:p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ГАРАНТИРОВАННО!!!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" y="796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350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926" y="1849845"/>
            <a:ext cx="3756116" cy="500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9" y="3692428"/>
            <a:ext cx="4650759" cy="311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955" y="1396326"/>
            <a:ext cx="5447368" cy="3064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5022" y="-142827"/>
            <a:ext cx="78139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Оздоровительный центр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«Курмышский»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64" y="4831618"/>
            <a:ext cx="44619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Нижегородская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область</a:t>
            </a:r>
          </a:p>
          <a:p>
            <a:pPr algn="ctr"/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Пильнинский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район</a:t>
            </a:r>
          </a:p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Село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Курмыш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8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3" y="79648"/>
            <a:ext cx="719390" cy="79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577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BE6F7EAF-3233-4B15-9A8C-F63C7CD940F7}" vid="{A1836822-AB4C-43CF-8018-350302C5C6F3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1899</TotalTime>
  <Words>929</Words>
  <Application>Microsoft Office PowerPoint</Application>
  <PresentationFormat>Произвольный</PresentationFormat>
  <Paragraphs>234</Paragraphs>
  <Slides>39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Тема1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ПРОФСОЮЗНЫЕ  ЗДРАВНИЦЫ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трудового законодательства</vt:lpstr>
      <vt:lpstr>ЗАКЛЮЧАЕМ  КОЛЛЕКТИВНЫЙ ДОГОВОР</vt:lpstr>
      <vt:lpstr>Презентация PowerPoint</vt:lpstr>
      <vt:lpstr>Презентация PowerPoint</vt:lpstr>
      <vt:lpstr>Презентация PowerPoint</vt:lpstr>
      <vt:lpstr>Презентация PowerPoint</vt:lpstr>
      <vt:lpstr>2. Ведение коллективных переговоров ст. 36 ТК РФ</vt:lpstr>
      <vt:lpstr>Презентация PowerPoint</vt:lpstr>
      <vt:lpstr>3. Разработка проекта коллективного договора Правовая основа</vt:lpstr>
      <vt:lpstr>Презентация PowerPoint</vt:lpstr>
      <vt:lpstr>Презентация PowerPoint</vt:lpstr>
      <vt:lpstr>Содержание и структура коллективного договора Ст. 41 ТК РФ </vt:lpstr>
      <vt:lpstr>Пакет документов коллективно - договорной кампании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  ВНЕОЧЕРЕДНАЯ  ОТЧЕТНО-ВЫБОРНАЯ КОНФЕРЕНЦИЯ</dc:title>
  <dc:creator>user</dc:creator>
  <cp:lastModifiedBy>Игорь</cp:lastModifiedBy>
  <cp:revision>97</cp:revision>
  <cp:lastPrinted>2017-02-09T12:09:54Z</cp:lastPrinted>
  <dcterms:created xsi:type="dcterms:W3CDTF">2017-01-17T12:33:24Z</dcterms:created>
  <dcterms:modified xsi:type="dcterms:W3CDTF">2017-02-15T05:19:42Z</dcterms:modified>
</cp:coreProperties>
</file>